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">
          <p15:clr>
            <a:srgbClr val="A4A3A4"/>
          </p15:clr>
        </p15:guide>
        <p15:guide id="2" orient="horz" pos="934">
          <p15:clr>
            <a:srgbClr val="A4A3A4"/>
          </p15:clr>
        </p15:guide>
        <p15:guide id="3" orient="horz" pos="749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2160">
          <p15:clr>
            <a:srgbClr val="A4A3A4"/>
          </p15:clr>
        </p15:guide>
        <p15:guide id="6" pos="320">
          <p15:clr>
            <a:srgbClr val="A4A3A4"/>
          </p15:clr>
        </p15:guide>
        <p15:guide id="7" pos="576">
          <p15:clr>
            <a:srgbClr val="A4A3A4"/>
          </p15:clr>
        </p15:guide>
        <p15:guide id="8" pos="7102">
          <p15:clr>
            <a:srgbClr val="A4A3A4"/>
          </p15:clr>
        </p15:guide>
        <p15:guide id="9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3875" autoAdjust="0"/>
  </p:normalViewPr>
  <p:slideViewPr>
    <p:cSldViewPr showGuides="1">
      <p:cViewPr varScale="1">
        <p:scale>
          <a:sx n="79" d="100"/>
          <a:sy n="79" d="100"/>
        </p:scale>
        <p:origin x="120" y="702"/>
      </p:cViewPr>
      <p:guideLst>
        <p:guide orient="horz" pos="240"/>
        <p:guide orient="horz" pos="934"/>
        <p:guide orient="horz" pos="749"/>
        <p:guide orient="horz" pos="3888"/>
        <p:guide orient="horz" pos="2160"/>
        <p:guide pos="320"/>
        <p:guide pos="576"/>
        <p:guide pos="7102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2052" y="4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BC33E-7492-47EF-814C-A80BE9487D9C}" type="datetimeFigureOut">
              <a:rPr lang="en-US"/>
              <a:t>1/26/2026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65778-D36A-4DB5-8AC3-355954F055D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32258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47DF80-D345-4C6A-B0F8-E6F03195C21B}" type="datetimeFigureOut">
              <a:rPr lang="en-US"/>
              <a:pPr/>
              <a:t>1/26/2026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685801"/>
            <a:ext cx="5943600" cy="334501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57200" y="4114800"/>
            <a:ext cx="594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625642-F0AF-4361-B339-24EC26CA9B06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3994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344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25642-F0AF-4361-B339-24EC26CA9B0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571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344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25642-F0AF-4361-B339-24EC26CA9B0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366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9">
            <a:extLst>
              <a:ext uri="{FF2B5EF4-FFF2-40B4-BE49-F238E27FC236}">
                <a16:creationId xmlns:a16="http://schemas.microsoft.com/office/drawing/2014/main" id="{69D47536-B055-4D69-BF7A-CD11E02F7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99512" y="377743"/>
            <a:ext cx="1902975" cy="66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09657" y="1075860"/>
            <a:ext cx="4610865" cy="1785334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3600" b="0">
                <a:solidFill>
                  <a:schemeClr val="tx2"/>
                </a:solidFill>
              </a:defRPr>
            </a:lvl1pPr>
          </a:lstStyle>
          <a:p>
            <a:r>
              <a:t>Headline Title right here.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09656" y="3093178"/>
            <a:ext cx="4610865" cy="1021622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t>Subhead Title right here.</a:t>
            </a:r>
          </a:p>
        </p:txBody>
      </p:sp>
      <p:sp>
        <p:nvSpPr>
          <p:cNvPr id="12" name="Rectangle 11" descr="Green outline">
            <a:extLst>
              <a:ext uri="{FF2B5EF4-FFF2-40B4-BE49-F238E27FC236}">
                <a16:creationId xmlns:a16="http://schemas.microsoft.com/office/drawing/2014/main" id="{B598E7C5-3459-4B01-984C-6027BD61D0C1}"/>
              </a:ext>
            </a:extLst>
          </p:cNvPr>
          <p:cNvSpPr/>
          <p:nvPr/>
        </p:nvSpPr>
        <p:spPr>
          <a:xfrm>
            <a:off x="633333" y="609600"/>
            <a:ext cx="5613479" cy="5613479"/>
          </a:xfrm>
          <a:prstGeom prst="rect">
            <a:avLst/>
          </a:prstGeom>
          <a:noFill/>
          <a:ln w="292100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1300" y="1482726"/>
            <a:ext cx="11091672" cy="43084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300" y="5867400"/>
            <a:ext cx="11091672" cy="3048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BD4D-7B7B-4EC0-AB6E-424933B04FED}" type="slidenum">
              <a:rPr/>
              <a:pPr/>
              <a:t>‹#›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BD4D-7B7B-4EC0-AB6E-424933B04FE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13949" y="1189038"/>
            <a:ext cx="1726750" cy="4983162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300" y="1189038"/>
            <a:ext cx="9200712" cy="49831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BD4D-7B7B-4EC0-AB6E-424933B04FE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BD4D-7B7B-4EC0-AB6E-424933B04FE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9">
            <a:extLst>
              <a:ext uri="{FF2B5EF4-FFF2-40B4-BE49-F238E27FC236}">
                <a16:creationId xmlns:a16="http://schemas.microsoft.com/office/drawing/2014/main" id="{8991B221-86C1-456B-9B3B-2BBA0BFF5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99512" y="377743"/>
            <a:ext cx="1902975" cy="66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09657" y="1075860"/>
            <a:ext cx="4610865" cy="1785334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3600" b="0">
                <a:solidFill>
                  <a:schemeClr val="tx2"/>
                </a:solidFill>
              </a:defRPr>
            </a:lvl1pPr>
          </a:lstStyle>
          <a:p>
            <a:r>
              <a:t>Headline Title right here.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09656" y="3093178"/>
            <a:ext cx="4610865" cy="1021622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t>Subhead Title right here.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109656" y="5366530"/>
            <a:ext cx="4610865" cy="478152"/>
          </a:xfrm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600"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1600"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1600"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1600">
                <a:latin typeface="+mj-lt"/>
              </a:defRPr>
            </a:lvl5pPr>
          </a:lstStyle>
          <a:p>
            <a:pPr lvl="0"/>
            <a:r>
              <a:t>Date</a:t>
            </a:r>
          </a:p>
        </p:txBody>
      </p:sp>
      <p:sp>
        <p:nvSpPr>
          <p:cNvPr id="18" name="Rectangle 17" descr="Green outline">
            <a:extLst>
              <a:ext uri="{FF2B5EF4-FFF2-40B4-BE49-F238E27FC236}">
                <a16:creationId xmlns:a16="http://schemas.microsoft.com/office/drawing/2014/main" id="{7B9A7C83-B8F9-4C8E-868D-C56D8E120BE3}"/>
              </a:ext>
            </a:extLst>
          </p:cNvPr>
          <p:cNvSpPr/>
          <p:nvPr/>
        </p:nvSpPr>
        <p:spPr>
          <a:xfrm>
            <a:off x="633333" y="609600"/>
            <a:ext cx="5613479" cy="5613479"/>
          </a:xfrm>
          <a:prstGeom prst="rect">
            <a:avLst/>
          </a:prstGeom>
          <a:noFill/>
          <a:ln w="292100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E2E7866-8A5A-477C-8393-A4CE4AA38261}"/>
              </a:ext>
            </a:extLst>
          </p:cNvPr>
          <p:cNvCxnSpPr>
            <a:cxnSpLocks/>
          </p:cNvCxnSpPr>
          <p:nvPr/>
        </p:nvCxnSpPr>
        <p:spPr>
          <a:xfrm>
            <a:off x="1109656" y="5276946"/>
            <a:ext cx="4610865" cy="1"/>
          </a:xfrm>
          <a:prstGeom prst="line">
            <a:avLst/>
          </a:prstGeom>
          <a:ln w="190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335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4998" y="1322389"/>
            <a:ext cx="8654912" cy="1252537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90000"/>
              </a:lnSpc>
              <a:defRPr sz="3200" b="1" cap="none" baseline="0"/>
            </a:lvl1pPr>
          </a:lstStyle>
          <a:p>
            <a:r>
              <a:t>Type Section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4998" y="2698751"/>
            <a:ext cx="8654912" cy="714375"/>
          </a:xfrm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Section #1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63D22"/>
                </a:solidFill>
              </a:defRPr>
            </a:lvl1pPr>
          </a:lstStyle>
          <a:p>
            <a:fld id="{5CBDBD4D-7B7B-4EC0-AB6E-424933B04FED}" type="slidenum">
              <a:rPr/>
              <a:pPr/>
              <a:t>‹#›</a:t>
            </a:fld>
            <a:endParaRPr dirty="0"/>
          </a:p>
        </p:txBody>
      </p:sp>
      <p:pic>
        <p:nvPicPr>
          <p:cNvPr id="12" name="Picture 4" descr="TD Logo BW" title="TD Logo BW">
            <a:extLst>
              <a:ext uri="{FF2B5EF4-FFF2-40B4-BE49-F238E27FC236}">
                <a16:creationId xmlns:a16="http://schemas.microsoft.com/office/drawing/2014/main" id="{709BAF6A-B186-4DCA-8AEC-83E9E7A0D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926" y="419100"/>
            <a:ext cx="639510" cy="571500"/>
          </a:xfrm>
          <a:prstGeom prst="rect">
            <a:avLst/>
          </a:prstGeom>
          <a:noFill/>
        </p:spPr>
      </p:pic>
      <p:pic>
        <p:nvPicPr>
          <p:cNvPr id="13" name="Picture 5" descr="TD Logo" title="TD Logo">
            <a:extLst>
              <a:ext uri="{FF2B5EF4-FFF2-40B4-BE49-F238E27FC236}">
                <a16:creationId xmlns:a16="http://schemas.microsoft.com/office/drawing/2014/main" id="{D1162D3E-2921-4CA0-81E2-4D3B2CD67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hidden">
          <a:xfrm>
            <a:off x="415926" y="419100"/>
            <a:ext cx="639510" cy="5715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1300" y="1482726"/>
            <a:ext cx="5486400" cy="46894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4299" y="1482726"/>
            <a:ext cx="5486400" cy="46894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BD4D-7B7B-4EC0-AB6E-424933B04FE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1300" y="1482725"/>
            <a:ext cx="548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1300" y="2220912"/>
            <a:ext cx="5486400" cy="3951288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3912" y="1482725"/>
            <a:ext cx="548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3912" y="2220912"/>
            <a:ext cx="5486400" cy="3951288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BD4D-7B7B-4EC0-AB6E-424933B04FED}" type="slidenum">
              <a:rPr/>
              <a:pPr/>
              <a:t>‹#›</a:t>
            </a:fld>
            <a:endParaRPr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BD4D-7B7B-4EC0-AB6E-424933B04FE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63D22"/>
                </a:solidFill>
              </a:defRPr>
            </a:lvl1pPr>
          </a:lstStyle>
          <a:p>
            <a:fld id="{5CBDBD4D-7B7B-4EC0-AB6E-424933B04F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8012" y="1482724"/>
            <a:ext cx="7239000" cy="4689475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300" y="1482724"/>
            <a:ext cx="3705319" cy="4689475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BD4D-7B7B-4EC0-AB6E-424933B04FED}" type="slidenum">
              <a:rPr/>
              <a:pPr/>
              <a:t>‹#›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99" y="381001"/>
            <a:ext cx="10058400" cy="8080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1300" y="1482726"/>
            <a:ext cx="11089399" cy="4689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51060" y="6573838"/>
            <a:ext cx="1179733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6A737B"/>
                </a:solidFill>
              </a:defRPr>
            </a:lvl1pPr>
          </a:lstStyle>
          <a:p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1300" y="6573838"/>
            <a:ext cx="6805427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chemeClr val="bg2"/>
                </a:solidFill>
              </a:defRPr>
            </a:lvl1pPr>
          </a:lstStyle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0794" y="6573838"/>
            <a:ext cx="925802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163D22"/>
                </a:solidFill>
              </a:defRPr>
            </a:lvl1pPr>
          </a:lstStyle>
          <a:p>
            <a:fld id="{5CBDBD4D-7B7B-4EC0-AB6E-424933B04FED}" type="slidenum">
              <a:rPr/>
              <a:pPr/>
              <a:t>‹#›</a:t>
            </a:fld>
            <a:endParaRPr dirty="0"/>
          </a:p>
        </p:txBody>
      </p:sp>
      <p:pic>
        <p:nvPicPr>
          <p:cNvPr id="76" name="Picture 14" descr="TD Logo BW" title="TD Logo B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6986" y="555625"/>
            <a:ext cx="49371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15" descr="TD Logo" title="TD 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11146986" y="555625"/>
            <a:ext cx="49371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65C2D6-68FF-5545-9E22-679135617296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05600"/>
            <a:ext cx="43338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8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37744" indent="-237744" algn="l" defTabSz="914400" rtl="0" eaLnBrk="1" latinLnBrk="0" hangingPunct="1">
        <a:lnSpc>
          <a:spcPct val="95000"/>
        </a:lnSpc>
        <a:spcBef>
          <a:spcPts val="2600"/>
        </a:spcBef>
        <a:buClr>
          <a:schemeClr val="tx1"/>
        </a:buClr>
        <a:buSzPct val="80000"/>
        <a:buFont typeface="Wingdings" pitchFamily="2" charset="2"/>
        <a:buChar char="n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11480" indent="-173736" algn="l" defTabSz="914400" rtl="0" eaLnBrk="1" latinLnBrk="0" hangingPunct="1">
        <a:lnSpc>
          <a:spcPct val="95000"/>
        </a:lnSpc>
        <a:spcBef>
          <a:spcPts val="900"/>
        </a:spcBef>
        <a:buClr>
          <a:schemeClr val="tx1"/>
        </a:buClr>
        <a:buSzPct val="100000"/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576072" indent="-164592" algn="l" defTabSz="914400" rtl="0" eaLnBrk="1" latinLnBrk="0" hangingPunct="1">
        <a:lnSpc>
          <a:spcPct val="95000"/>
        </a:lnSpc>
        <a:spcBef>
          <a:spcPts val="900"/>
        </a:spcBef>
        <a:buClr>
          <a:schemeClr val="tx1"/>
        </a:buClr>
        <a:buSzPct val="100000"/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749808" indent="-173736" algn="l" defTabSz="914400" rtl="0" eaLnBrk="1" latinLnBrk="0" hangingPunct="1">
        <a:lnSpc>
          <a:spcPct val="95000"/>
        </a:lnSpc>
        <a:spcBef>
          <a:spcPts val="900"/>
        </a:spcBef>
        <a:buClr>
          <a:schemeClr val="tx1"/>
        </a:buClr>
        <a:buSzPct val="100000"/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914400" indent="-164592" algn="l" defTabSz="914400" rtl="0" eaLnBrk="1" latinLnBrk="0" hangingPunct="1">
        <a:lnSpc>
          <a:spcPct val="95000"/>
        </a:lnSpc>
        <a:spcBef>
          <a:spcPts val="900"/>
        </a:spcBef>
        <a:buClr>
          <a:schemeClr val="tx1"/>
        </a:buClr>
        <a:buSzPct val="100000"/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914400" indent="-164592" algn="l" defTabSz="914400" rtl="0" eaLnBrk="1" latinLnBrk="0" hangingPunct="1">
        <a:lnSpc>
          <a:spcPct val="95000"/>
        </a:lnSpc>
        <a:spcBef>
          <a:spcPts val="9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914400" indent="-164592" algn="l" defTabSz="914400" rtl="0" eaLnBrk="1" latinLnBrk="0" hangingPunct="1">
        <a:lnSpc>
          <a:spcPct val="95000"/>
        </a:lnSpc>
        <a:spcBef>
          <a:spcPts val="9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00" indent="-164592" algn="l" defTabSz="914400" rtl="0" eaLnBrk="1" latinLnBrk="0" hangingPunct="1">
        <a:lnSpc>
          <a:spcPct val="95000"/>
        </a:lnSpc>
        <a:spcBef>
          <a:spcPts val="900"/>
        </a:spcBef>
        <a:buFont typeface="Aria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914400" indent="-164592" algn="l" defTabSz="914400" rtl="0" eaLnBrk="1" latinLnBrk="0" hangingPunct="1">
        <a:lnSpc>
          <a:spcPct val="95000"/>
        </a:lnSpc>
        <a:spcBef>
          <a:spcPts val="900"/>
        </a:spcBef>
        <a:buFont typeface="Aria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news.com/news/economy/articles/2023-01-10/small-business-owners-eye-2023-warily-online-prices-continue-to-fall" TargetMode="External"/><Relationship Id="rId7" Type="http://schemas.openxmlformats.org/officeDocument/2006/relationships/hyperlink" Target="https://www.uschamber.com/small-business/how-small-business-owners-can-navigate-inflation-and-high-interest-rates" TargetMode="External"/><Relationship Id="rId2" Type="http://schemas.openxmlformats.org/officeDocument/2006/relationships/hyperlink" Target="https://economics.td.com/us-long-term-forecas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bb.org/content/dam/0473-charlotte/5_ways_your_small_business_can_cope_with_inflation%20(1).pdf" TargetMode="External"/><Relationship Id="rId5" Type="http://schemas.openxmlformats.org/officeDocument/2006/relationships/hyperlink" Target="https://www.entrepreneur.com/growing-a-business/protect-your-small-business-from-inflation-with-these-6-tips/431599" TargetMode="External"/><Relationship Id="rId4" Type="http://schemas.openxmlformats.org/officeDocument/2006/relationships/hyperlink" Target="https://americassbdc.org/what-small-businesses-need-to-know-about-combating-inflation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mericanexpress.com/en-us/business/trends-and-insights/articles/how-inflation-affects-small-businesses/#:~:text=Higher%20Costs,help%20hold%20the%20bottom%20line.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dbank.everfi-next.net/welcome/td-learning" TargetMode="External"/><Relationship Id="rId7" Type="http://schemas.openxmlformats.org/officeDocument/2006/relationships/image" Target="../media/image15.png"/><Relationship Id="rId2" Type="http://schemas.openxmlformats.org/officeDocument/2006/relationships/hyperlink" Target="https://www.td.com/us/en/small-business/resource-center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Inflation Impact on Small Business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9012" y="4596301"/>
            <a:ext cx="4953000" cy="56442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solidFill>
                  <a:srgbClr val="008A00"/>
                </a:solidFill>
              </a:rPr>
              <a:t>Kimberly Kellar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solidFill>
                  <a:srgbClr val="008A00"/>
                </a:solidFill>
                <a:effectLst/>
                <a:latin typeface="Arial" panose="020B0604020202020204" pitchFamily="34" charset="0"/>
              </a:rPr>
              <a:t>Business Banker , TD Bank </a:t>
            </a:r>
            <a:endParaRPr lang="en-US" sz="1800" dirty="0">
              <a:solidFill>
                <a:srgbClr val="008A00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1/22/26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308451A-C9D6-F0DF-0C55-80135E487B23}"/>
              </a:ext>
            </a:extLst>
          </p:cNvPr>
          <p:cNvSpPr txBox="1">
            <a:spLocks/>
          </p:cNvSpPr>
          <p:nvPr/>
        </p:nvSpPr>
        <p:spPr>
          <a:xfrm>
            <a:off x="1160079" y="2861194"/>
            <a:ext cx="4610865" cy="47815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Wingdings" pitchFamily="2" charset="2"/>
              <a:buNone/>
              <a:defRPr sz="1600" kern="1200">
                <a:solidFill>
                  <a:schemeClr val="bg2"/>
                </a:solidFill>
                <a:latin typeface="+mj-lt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2pPr>
            <a:lvl3pPr mar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3pPr>
            <a:lvl4pPr mar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5pPr>
            <a:lvl6pPr marL="914400" indent="-164592" algn="l" defTabSz="914400" rtl="0" eaLnBrk="1" latinLnBrk="0" hangingPunct="1">
              <a:lnSpc>
                <a:spcPct val="95000"/>
              </a:lnSpc>
              <a:spcBef>
                <a:spcPts val="9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64592" algn="l" defTabSz="914400" rtl="0" eaLnBrk="1" latinLnBrk="0" hangingPunct="1">
              <a:lnSpc>
                <a:spcPct val="95000"/>
              </a:lnSpc>
              <a:spcBef>
                <a:spcPts val="9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00" indent="-164592" algn="l" defTabSz="914400" rtl="0" eaLnBrk="1" latinLnBrk="0" hangingPunct="1">
              <a:lnSpc>
                <a:spcPct val="95000"/>
              </a:lnSpc>
              <a:spcBef>
                <a:spcPts val="90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4400" indent="-164592" algn="l" defTabSz="914400" rtl="0" eaLnBrk="1" latinLnBrk="0" hangingPunct="1">
              <a:lnSpc>
                <a:spcPct val="95000"/>
              </a:lnSpc>
              <a:spcBef>
                <a:spcPts val="90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Keeping your business on track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18DBB8-302A-2843-E336-89A8FB7C39E9}"/>
              </a:ext>
            </a:extLst>
          </p:cNvPr>
          <p:cNvSpPr txBox="1"/>
          <p:nvPr/>
        </p:nvSpPr>
        <p:spPr>
          <a:xfrm>
            <a:off x="8990012" y="6019800"/>
            <a:ext cx="28947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6A737B"/>
                </a:solidFill>
                <a:effectLst/>
                <a:latin typeface="Arial" panose="020B0604020202020204" pitchFamily="34" charset="0"/>
              </a:rPr>
              <a:t>Small Business Workshop</a:t>
            </a:r>
            <a:endParaRPr lang="en-US" dirty="0"/>
          </a:p>
        </p:txBody>
      </p:sp>
      <p:pic>
        <p:nvPicPr>
          <p:cNvPr id="8" name="Picture 7" descr="A person working on a computer&#10;&#10;Description automatically generated">
            <a:extLst>
              <a:ext uri="{FF2B5EF4-FFF2-40B4-BE49-F238E27FC236}">
                <a16:creationId xmlns:a16="http://schemas.microsoft.com/office/drawing/2014/main" id="{7E90EEA4-833B-3DEB-E398-0E4385946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7811" y="1496845"/>
            <a:ext cx="5561013" cy="410876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A297E-9F56-4AB0-8CF4-8120FF27A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Resources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A73D77-775B-022C-472C-5BE60CE6A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7744" marR="0" lvl="0" indent="-237744" algn="l" defTabSz="914400" rtl="0" eaLnBrk="1" fontAlgn="auto" latinLnBrk="0" hangingPunct="1">
              <a:lnSpc>
                <a:spcPct val="95000"/>
              </a:lnSpc>
              <a:spcBef>
                <a:spcPts val="2600"/>
              </a:spcBef>
              <a:spcAft>
                <a:spcPts val="0"/>
              </a:spcAft>
              <a:buClr>
                <a:srgbClr val="6A737B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A737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hlinkClick r:id="rId2"/>
              </a:rPr>
              <a:t>TD Economic Long-Term Forecast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A737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– December 2022</a:t>
            </a:r>
          </a:p>
          <a:p>
            <a:pPr marL="237744" marR="0" lvl="0" indent="-237744" algn="l" defTabSz="914400" rtl="0" eaLnBrk="1" fontAlgn="auto" latinLnBrk="0" hangingPunct="1">
              <a:lnSpc>
                <a:spcPct val="95000"/>
              </a:lnSpc>
              <a:spcBef>
                <a:spcPts val="2600"/>
              </a:spcBef>
              <a:spcAft>
                <a:spcPts val="0"/>
              </a:spcAft>
              <a:buClr>
                <a:srgbClr val="6A737B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A737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US News &amp; World Report –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A737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hlinkClick r:id="rId3"/>
              </a:rPr>
              <a:t>Small Business Owners Eye 2023 Warily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6A737B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37744" marR="0" lvl="0" indent="-237744" algn="l" defTabSz="914400" rtl="0" eaLnBrk="1" fontAlgn="auto" latinLnBrk="0" hangingPunct="1">
              <a:lnSpc>
                <a:spcPct val="95000"/>
              </a:lnSpc>
              <a:spcBef>
                <a:spcPts val="2600"/>
              </a:spcBef>
              <a:spcAft>
                <a:spcPts val="0"/>
              </a:spcAft>
              <a:buClr>
                <a:srgbClr val="6A737B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A737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SBDC –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A737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hlinkClick r:id="rId4"/>
              </a:rPr>
              <a:t>What Small Businesses Need to Know About Combatting Inflation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6A737B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37744" marR="0" lvl="0" indent="-237744" algn="l" defTabSz="914400" rtl="0" eaLnBrk="1" fontAlgn="auto" latinLnBrk="0" hangingPunct="1">
              <a:lnSpc>
                <a:spcPct val="95000"/>
              </a:lnSpc>
              <a:spcBef>
                <a:spcPts val="2600"/>
              </a:spcBef>
              <a:spcAft>
                <a:spcPts val="0"/>
              </a:spcAft>
              <a:buClr>
                <a:srgbClr val="6A737B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A737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Entrepreneur –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A737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hlinkClick r:id="rId5"/>
              </a:rPr>
              <a:t>Six Ways to Protect Your Small Business From Inflation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6A737B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37744" marR="0" lvl="0" indent="-237744" algn="l" defTabSz="914400" rtl="0" eaLnBrk="1" fontAlgn="auto" latinLnBrk="0" hangingPunct="1">
              <a:lnSpc>
                <a:spcPct val="95000"/>
              </a:lnSpc>
              <a:spcBef>
                <a:spcPts val="2600"/>
              </a:spcBef>
              <a:spcAft>
                <a:spcPts val="0"/>
              </a:spcAft>
              <a:buClr>
                <a:srgbClr val="6A737B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A737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Better Business Bureau –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A737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hlinkClick r:id="rId6"/>
              </a:rPr>
              <a:t>5 Ways Your Small Business Can Cope with Inflation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6A737B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37744" marR="0" lvl="0" indent="-237744" algn="l" defTabSz="914400" rtl="0" eaLnBrk="1" fontAlgn="auto" latinLnBrk="0" hangingPunct="1">
              <a:lnSpc>
                <a:spcPct val="95000"/>
              </a:lnSpc>
              <a:spcBef>
                <a:spcPts val="2600"/>
              </a:spcBef>
              <a:spcAft>
                <a:spcPts val="0"/>
              </a:spcAft>
              <a:buClr>
                <a:srgbClr val="6A737B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A737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US Chamber of Commerce –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A737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hlinkClick r:id="rId7"/>
              </a:rPr>
              <a:t>How Small Business Owners Can Navigate Inflation and High Interest Rates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6A737B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C05A1D-7CA9-8A95-31F4-9B2CF549F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BD4D-7B7B-4EC0-AB6E-424933B04FE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954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301" y="1482726"/>
            <a:ext cx="6533711" cy="4689474"/>
          </a:xfrm>
        </p:spPr>
        <p:txBody>
          <a:bodyPr/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+mn-lt"/>
              </a:rPr>
              <a:t>Review how Inflation touches every aspect of the economy, but not every business is affected the same way. </a:t>
            </a: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+mn-lt"/>
              </a:rPr>
              <a:t>Understand why and how your business might be affected can help prepare for inflation’s impacts on your industry, customers, and workforce. </a:t>
            </a:r>
          </a:p>
          <a:p>
            <a:r>
              <a:rPr lang="en-US" dirty="0">
                <a:solidFill>
                  <a:srgbClr val="333333"/>
                </a:solidFill>
                <a:latin typeface="+mn-lt"/>
              </a:rPr>
              <a:t>Learn business solutions that mitigate the impact of inflation, they can have positive operational benefits for the business long term.</a:t>
            </a:r>
          </a:p>
          <a:p>
            <a:r>
              <a:rPr lang="en-US" dirty="0">
                <a:solidFill>
                  <a:srgbClr val="333333"/>
                </a:solidFill>
                <a:latin typeface="+mn-lt"/>
              </a:rPr>
              <a:t>Include financial management and tools in your business plan.</a:t>
            </a:r>
            <a:endParaRPr lang="en-US" dirty="0">
              <a:latin typeface="+mn-lt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BD4D-7B7B-4EC0-AB6E-424933B04FED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" name="Picture 9" descr="People in classroom">
            <a:extLst>
              <a:ext uri="{FF2B5EF4-FFF2-40B4-BE49-F238E27FC236}">
                <a16:creationId xmlns:a16="http://schemas.microsoft.com/office/drawing/2014/main" id="{BA5EB420-584B-3159-57BE-2F0A0A8564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612" y="3048000"/>
            <a:ext cx="5026869" cy="33245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547CC4-C492-6EEE-ED75-5A2FE6B6DBD8}"/>
              </a:ext>
            </a:extLst>
          </p:cNvPr>
          <p:cNvSpPr txBox="1"/>
          <p:nvPr/>
        </p:nvSpPr>
        <p:spPr>
          <a:xfrm>
            <a:off x="912812" y="6439955"/>
            <a:ext cx="2513012" cy="26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AmericanExpress.com 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F5634-DC12-CAF4-0D77-24B5EE4D2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Inflation?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1C0E2-4AA9-5852-41EB-FEA871402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Inflation is a rise in prices, which can be translated as the decline of purchasing power over time. </a:t>
            </a:r>
          </a:p>
          <a:p>
            <a:r>
              <a:rPr lang="en-US" dirty="0"/>
              <a:t>The rate at which purchasing power drops can be reflected in the average price increase of a basket of selected goods and services over some period of time. </a:t>
            </a:r>
          </a:p>
          <a:p>
            <a:r>
              <a:rPr lang="en-US" dirty="0"/>
              <a:t>The rise in prices, which is often expressed as a percentage, means that a unit of currency effectively buys less than it did in prior periods. Inflation can be contrasted with deflation, which occurs when prices decline and purchasing power increases.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3085EC-D489-044E-3F90-14D8FF1E8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BD4D-7B7B-4EC0-AB6E-424933B04FED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B21972-B155-8A3B-D0CB-6E880BD48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2612" y="4267200"/>
            <a:ext cx="55626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582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C12E8-F7AA-A519-B506-62C83F798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Inflation on Small Business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2A02C-CA0D-7843-6561-6168F556E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299" y="1598786"/>
            <a:ext cx="11089399" cy="179387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2600"/>
              </a:spcBef>
              <a:spcAft>
                <a:spcPts val="0"/>
              </a:spcAft>
              <a:buClr>
                <a:srgbClr val="6A737B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 Neue"/>
                <a:ea typeface="+mn-ea"/>
                <a:cs typeface="Arial" pitchFamily="34" charset="0"/>
              </a:rPr>
              <a:t>Inflation impacts businesses in different ways depending on a variety of factors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</a:t>
            </a:r>
          </a:p>
          <a:p>
            <a:pPr marL="411480" marR="0" lvl="1" indent="-173736" algn="l" defTabSz="914400" rtl="0" eaLnBrk="1" fontAlgn="auto" latinLnBrk="0" hangingPunct="1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rgbClr val="6A737B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Essential goods and services and sellers with little competition tend to have less issues even as prices rise.</a:t>
            </a:r>
          </a:p>
          <a:p>
            <a:pPr marL="411480" marR="0" lvl="1" indent="-173736" algn="l" defTabSz="914400" rtl="0" eaLnBrk="1" fontAlgn="auto" latinLnBrk="0" hangingPunct="1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rgbClr val="6A737B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But when consumers have less money left over after buying essentials, they start reprioritizing their spending on nonessentials, or discretionary spending.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01E3E8-0736-1A6C-2745-E8CD82F45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BD4D-7B7B-4EC0-AB6E-424933B04FE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94F387-39DF-A175-D3C7-91862F9CEABA}"/>
              </a:ext>
            </a:extLst>
          </p:cNvPr>
          <p:cNvSpPr txBox="1"/>
          <p:nvPr/>
        </p:nvSpPr>
        <p:spPr>
          <a:xfrm>
            <a:off x="531423" y="3395010"/>
            <a:ext cx="5638800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1480" marR="0" lvl="1" indent="-173736" algn="l" defTabSz="914400" rtl="0" eaLnBrk="1" fontAlgn="auto" latinLnBrk="0" hangingPunct="1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rgbClr val="6A737B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Every business should re-evaluate its business plan and operating model when significant market conditions change.</a:t>
            </a:r>
          </a:p>
          <a:p>
            <a:pPr marL="411480" marR="0" lvl="1" indent="-173736" algn="l" defTabSz="914400" rtl="0" eaLnBrk="1" fontAlgn="auto" latinLnBrk="0" hangingPunct="1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rgbClr val="6A737B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Businesses entering the marketplace with a unique production, pricing or distribution model may have competitive advantage.</a:t>
            </a:r>
          </a:p>
        </p:txBody>
      </p:sp>
      <p:pic>
        <p:nvPicPr>
          <p:cNvPr id="8" name="Picture 7" descr="Rocks stacked on driftwood with the sea on background">
            <a:extLst>
              <a:ext uri="{FF2B5EF4-FFF2-40B4-BE49-F238E27FC236}">
                <a16:creationId xmlns:a16="http://schemas.microsoft.com/office/drawing/2014/main" id="{F3FDCB5B-1765-A22C-0436-D0E67DA005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314" y="3465340"/>
            <a:ext cx="5238313" cy="319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770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1F7C4-D390-4779-F648-151FBC42C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Inflation Impact on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D571D-FFA4-1C85-67A4-FC89A29A4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Business Operations impacted by inflation include:</a:t>
            </a:r>
          </a:p>
          <a:p>
            <a:pPr marL="459486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Higher costs – raw materials, utilities, wages, etc.</a:t>
            </a:r>
          </a:p>
          <a:p>
            <a:pPr marL="459486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Higher revenue – prices raised within competitive margins</a:t>
            </a:r>
          </a:p>
          <a:p>
            <a:pPr marL="459486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Falling demand – price hikes can impact substitution and demand</a:t>
            </a:r>
          </a:p>
          <a:p>
            <a:pPr marL="459486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Inventory management – cutting back on inventory costs vs. securing inventory at current pricing.</a:t>
            </a:r>
          </a:p>
          <a:p>
            <a:pPr marL="459486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Supply chain disruption – diversifying vendors by need or choice</a:t>
            </a:r>
          </a:p>
          <a:p>
            <a:pPr marL="459486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Interest rates – older debt becomes "cheaper"</a:t>
            </a:r>
          </a:p>
          <a:p>
            <a:pPr marL="459486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Equipment values – purchasing leased equipment may become good value.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DDCD76-04D6-1B7B-EE86-E7911897D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BD4D-7B7B-4EC0-AB6E-424933B04FE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741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F6D7C-2256-6EDD-A2B3-F415ABCA1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Operations is Key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B596A-DE34-196D-1327-671E9EBC6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291" y="1331824"/>
            <a:ext cx="10531034" cy="1676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1"/>
                </a:solidFill>
              </a:rPr>
              <a:t>Keep your financial reporting up to date to track operating trends more closely and better negotiate terms with lenders and investors</a:t>
            </a:r>
            <a:r>
              <a:rPr lang="en-US" sz="2400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463F45-C983-6F14-24E4-C02B42C25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BD4D-7B7B-4EC0-AB6E-424933B04FE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E4A8A2-EB3C-FC6E-D211-04A5FDEEA0E0}"/>
              </a:ext>
            </a:extLst>
          </p:cNvPr>
          <p:cNvSpPr txBox="1"/>
          <p:nvPr/>
        </p:nvSpPr>
        <p:spPr>
          <a:xfrm>
            <a:off x="672291" y="2362200"/>
            <a:ext cx="7174721" cy="3472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7744" marR="0" lvl="0" indent="-237744" algn="l" defTabSz="914400" rtl="0" eaLnBrk="1" fontAlgn="auto" latinLnBrk="0" hangingPunct="1">
              <a:lnSpc>
                <a:spcPct val="150000"/>
              </a:lnSpc>
              <a:spcBef>
                <a:spcPts val="2600"/>
              </a:spcBef>
              <a:spcAft>
                <a:spcPts val="0"/>
              </a:spcAft>
              <a:buClr>
                <a:srgbClr val="6A737B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0808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Refer to historical financials to see where budgets and projections may be off and develop responsive strategies.</a:t>
            </a:r>
          </a:p>
          <a:p>
            <a:pPr marL="237744" marR="0" lvl="0" indent="-237744" algn="l" defTabSz="914400" rtl="0" eaLnBrk="1" fontAlgn="auto" latinLnBrk="0" hangingPunct="1">
              <a:lnSpc>
                <a:spcPct val="150000"/>
              </a:lnSpc>
              <a:spcBef>
                <a:spcPts val="2600"/>
              </a:spcBef>
              <a:spcAft>
                <a:spcPts val="0"/>
              </a:spcAft>
              <a:buClr>
                <a:srgbClr val="6A737B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0808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Sales performance can help you identify developing trends in customer preferences and purchases.</a:t>
            </a:r>
          </a:p>
          <a:p>
            <a:pPr marL="237744" marR="0" lvl="0" indent="-237744" algn="l" defTabSz="914400" rtl="0" eaLnBrk="1" fontAlgn="auto" latinLnBrk="0" hangingPunct="1">
              <a:lnSpc>
                <a:spcPct val="150000"/>
              </a:lnSpc>
              <a:spcBef>
                <a:spcPts val="2600"/>
              </a:spcBef>
              <a:spcAft>
                <a:spcPts val="0"/>
              </a:spcAft>
              <a:buClr>
                <a:srgbClr val="6A737B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0808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Evaluate every product/service for profit given current factors.</a:t>
            </a:r>
          </a:p>
        </p:txBody>
      </p:sp>
      <p:pic>
        <p:nvPicPr>
          <p:cNvPr id="8" name="Picture 7" descr="Silver stopwatch">
            <a:extLst>
              <a:ext uri="{FF2B5EF4-FFF2-40B4-BE49-F238E27FC236}">
                <a16:creationId xmlns:a16="http://schemas.microsoft.com/office/drawing/2014/main" id="{D9FE6CE7-A179-05F8-81FB-E6A74239B8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985" y="2170024"/>
            <a:ext cx="4416108" cy="331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072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0A4C9-0F80-0703-BCE6-B9C378B41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Banking and Finance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26DE5-39C9-FF73-304F-52073D110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Focus on your personal financial position, how your household expenses will be impacted by inflation, and on how your personal and business finances impact each other.</a:t>
            </a:r>
          </a:p>
          <a:p>
            <a:r>
              <a:rPr lang="en-US" dirty="0">
                <a:solidFill>
                  <a:schemeClr val="accent1"/>
                </a:solidFill>
              </a:rPr>
              <a:t>Be on top of potential fraud and speak to your banker immediately if you see suspicious transactions.</a:t>
            </a:r>
          </a:p>
          <a:p>
            <a:r>
              <a:rPr lang="en-US" dirty="0">
                <a:solidFill>
                  <a:schemeClr val="accent1"/>
                </a:solidFill>
              </a:rPr>
              <a:t>Financing a purchase vs. continuing a lease may be a good long-term investment.</a:t>
            </a:r>
          </a:p>
          <a:p>
            <a:r>
              <a:rPr lang="en-US" dirty="0">
                <a:solidFill>
                  <a:schemeClr val="accent1"/>
                </a:solidFill>
              </a:rPr>
              <a:t>Talk to your banker early to identify financing options that fit your business need and operations model.  Don't wait until your financial position has been negatively impacted.</a:t>
            </a:r>
          </a:p>
          <a:p>
            <a:r>
              <a:rPr lang="en-US" dirty="0">
                <a:solidFill>
                  <a:schemeClr val="accent1"/>
                </a:solidFill>
              </a:rPr>
              <a:t>Banks offer more than just deposit accounts and financing – look into payment solutions and other services as well.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E62937-262D-311B-9C99-A7C9AD0A1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BD4D-7B7B-4EC0-AB6E-424933B04FE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214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253A6-943E-05B2-E8CE-E0C986D18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dealing with Inflation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38D29-FA60-3005-01E4-71B7C895A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00" y="1482726"/>
            <a:ext cx="11089399" cy="2555874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+mn-lt"/>
              </a:rPr>
              <a:t>Focus on productivity </a:t>
            </a:r>
            <a:r>
              <a:rPr lang="en-US" dirty="0">
                <a:latin typeface="+mn-lt"/>
              </a:rPr>
              <a:t>- </a:t>
            </a:r>
            <a:r>
              <a:rPr lang="en-US" b="0" i="0" dirty="0">
                <a:solidFill>
                  <a:schemeClr val="accent1"/>
                </a:solidFill>
                <a:effectLst/>
                <a:latin typeface="+mn-lt"/>
              </a:rPr>
              <a:t>managing your workforce expenses can get tricky as wages generally rise during inflation, so increasing productivity might require some out-of-the-box thinking.</a:t>
            </a:r>
            <a:endParaRPr lang="en-US" dirty="0">
              <a:solidFill>
                <a:schemeClr val="accent1"/>
              </a:solidFill>
              <a:latin typeface="+mn-lt"/>
            </a:endParaRPr>
          </a:p>
          <a:p>
            <a:r>
              <a:rPr lang="en-US" dirty="0">
                <a:solidFill>
                  <a:schemeClr val="tx2"/>
                </a:solidFill>
                <a:latin typeface="+mn-lt"/>
              </a:rPr>
              <a:t>Retain your workforce </a:t>
            </a:r>
            <a:r>
              <a:rPr lang="en-US" dirty="0">
                <a:solidFill>
                  <a:schemeClr val="accent1"/>
                </a:solidFill>
                <a:latin typeface="+mn-lt"/>
              </a:rPr>
              <a:t>- </a:t>
            </a:r>
            <a:r>
              <a:rPr lang="en-US" b="0" i="0" dirty="0">
                <a:solidFill>
                  <a:schemeClr val="accent1"/>
                </a:solidFill>
                <a:effectLst/>
                <a:latin typeface="+mn-lt"/>
              </a:rPr>
              <a:t> it’s more cost effective to </a:t>
            </a:r>
            <a:r>
              <a:rPr lang="en-US" b="0" i="0" u="none" strike="noStrike" dirty="0">
                <a:solidFill>
                  <a:schemeClr val="accent1"/>
                </a:solidFill>
                <a:effectLst/>
                <a:latin typeface="+mn-lt"/>
              </a:rPr>
              <a:t>maintain your existing staff </a:t>
            </a:r>
            <a:r>
              <a:rPr lang="en-US" b="0" i="0" dirty="0">
                <a:solidFill>
                  <a:schemeClr val="accent1"/>
                </a:solidFill>
                <a:effectLst/>
                <a:latin typeface="+mn-lt"/>
              </a:rPr>
              <a:t>than to hire and train new workers.</a:t>
            </a:r>
            <a:endParaRPr lang="en-US" dirty="0">
              <a:solidFill>
                <a:schemeClr val="accent1"/>
              </a:solidFill>
              <a:latin typeface="+mn-lt"/>
            </a:endParaRPr>
          </a:p>
          <a:p>
            <a:r>
              <a:rPr lang="en-CA" dirty="0">
                <a:solidFill>
                  <a:schemeClr val="tx2"/>
                </a:solidFill>
                <a:latin typeface="+mn-lt"/>
              </a:rPr>
              <a:t>Retain customers </a:t>
            </a:r>
            <a:r>
              <a:rPr lang="en-CA" dirty="0">
                <a:solidFill>
                  <a:schemeClr val="accent1"/>
                </a:solidFill>
                <a:latin typeface="+mn-lt"/>
              </a:rPr>
              <a:t>– Try to increase prices incrementally and offer reliable customers longer payment terms.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A4F826-A8D5-D246-5336-0CE184355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BD4D-7B7B-4EC0-AB6E-424933B04FE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BE2F049-CBBB-5793-D899-3AACAB04B7AA}"/>
              </a:ext>
            </a:extLst>
          </p:cNvPr>
          <p:cNvSpPr txBox="1">
            <a:spLocks/>
          </p:cNvSpPr>
          <p:nvPr/>
        </p:nvSpPr>
        <p:spPr>
          <a:xfrm>
            <a:off x="552329" y="4114800"/>
            <a:ext cx="5865812" cy="20421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37744" indent="-237744" algn="l" defTabSz="914400" rtl="0" eaLnBrk="1" latinLnBrk="0" hangingPunct="1">
              <a:lnSpc>
                <a:spcPct val="95000"/>
              </a:lnSpc>
              <a:spcBef>
                <a:spcPts val="2600"/>
              </a:spcBef>
              <a:buClr>
                <a:schemeClr val="tx1"/>
              </a:buClr>
              <a:buSzPct val="80000"/>
              <a:buFont typeface="Wingdings" pitchFamily="2" charset="2"/>
              <a:buChar char="n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11480" indent="-173736" algn="l" defTabSz="914400" rtl="0" eaLnBrk="1" latinLnBrk="0" hangingPunct="1">
              <a:lnSpc>
                <a:spcPct val="95000"/>
              </a:lnSpc>
              <a:spcBef>
                <a:spcPts val="9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576072" indent="-164592" algn="l" defTabSz="914400" rtl="0" eaLnBrk="1" latinLnBrk="0" hangingPunct="1">
              <a:lnSpc>
                <a:spcPct val="95000"/>
              </a:lnSpc>
              <a:spcBef>
                <a:spcPts val="9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749808" indent="-173736" algn="l" defTabSz="914400" rtl="0" eaLnBrk="1" latinLnBrk="0" hangingPunct="1">
              <a:lnSpc>
                <a:spcPct val="95000"/>
              </a:lnSpc>
              <a:spcBef>
                <a:spcPts val="9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914400" indent="-164592" algn="l" defTabSz="914400" rtl="0" eaLnBrk="1" latinLnBrk="0" hangingPunct="1">
              <a:lnSpc>
                <a:spcPct val="95000"/>
              </a:lnSpc>
              <a:spcBef>
                <a:spcPts val="9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914400" indent="-164592" algn="l" defTabSz="914400" rtl="0" eaLnBrk="1" latinLnBrk="0" hangingPunct="1">
              <a:lnSpc>
                <a:spcPct val="95000"/>
              </a:lnSpc>
              <a:spcBef>
                <a:spcPts val="9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64592" algn="l" defTabSz="914400" rtl="0" eaLnBrk="1" latinLnBrk="0" hangingPunct="1">
              <a:lnSpc>
                <a:spcPct val="95000"/>
              </a:lnSpc>
              <a:spcBef>
                <a:spcPts val="9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00" indent="-164592" algn="l" defTabSz="914400" rtl="0" eaLnBrk="1" latinLnBrk="0" hangingPunct="1">
              <a:lnSpc>
                <a:spcPct val="95000"/>
              </a:lnSpc>
              <a:spcBef>
                <a:spcPts val="90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4400" indent="-164592" algn="l" defTabSz="914400" rtl="0" eaLnBrk="1" latinLnBrk="0" hangingPunct="1">
              <a:lnSpc>
                <a:spcPct val="95000"/>
              </a:lnSpc>
              <a:spcBef>
                <a:spcPts val="90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7744" marR="0" lvl="0" indent="-237744" algn="l" defTabSz="914400" rtl="0" eaLnBrk="1" fontAlgn="auto" latinLnBrk="0" hangingPunct="1">
              <a:lnSpc>
                <a:spcPct val="95000"/>
              </a:lnSpc>
              <a:spcBef>
                <a:spcPts val="2600"/>
              </a:spcBef>
              <a:spcAft>
                <a:spcPts val="0"/>
              </a:spcAft>
              <a:buClr>
                <a:srgbClr val="6A737B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Rethink cash flow management </a:t>
            </a: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80808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– automating accounting and scheduling out payments may leave more cash on hand for unexpected cost increases.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A6223D-EBC1-8E23-EC6E-5979F6E4C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412" y="3809172"/>
            <a:ext cx="4752988" cy="27646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864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5C85FC1-8BEF-FA8B-0774-A59CE24EB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Let's get Digital!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88475A-A931-8B5E-F745-833C4D2378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marL="12700" marR="5080" lvl="0" indent="0" algn="l" defTabSz="914400" rtl="0" eaLnBrk="1" fontAlgn="auto" latinLnBrk="0" hangingPunct="1">
              <a:lnSpc>
                <a:spcPts val="2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srgbClr val="6A73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Visit 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62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TD Bank </a:t>
            </a:r>
            <a:r>
              <a:rPr kumimoji="0" lang="en-US" sz="2000" b="1" i="0" u="none" strike="noStrike" kern="1200" cap="none" spc="-5" normalizeH="0" baseline="0" noProof="0" dirty="0">
                <a:ln>
                  <a:noFill/>
                </a:ln>
                <a:solidFill>
                  <a:srgbClr val="00B62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Small</a:t>
            </a:r>
            <a:r>
              <a:rPr kumimoji="0" lang="en-US" sz="2000" b="1" i="0" u="none" strike="noStrike" kern="1200" cap="none" spc="-90" normalizeH="0" baseline="0" noProof="0" dirty="0">
                <a:ln>
                  <a:noFill/>
                </a:ln>
                <a:solidFill>
                  <a:srgbClr val="00B62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62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Business  Resource Center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A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srgbClr val="6A73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virtual 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A73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workshops and</a:t>
            </a:r>
            <a:r>
              <a:rPr kumimoji="0" lang="en-US" sz="2000" b="0" i="0" u="none" strike="noStrike" kern="1200" cap="none" spc="-125" normalizeH="0" baseline="0" noProof="0" dirty="0">
                <a:ln>
                  <a:noFill/>
                </a:ln>
                <a:solidFill>
                  <a:srgbClr val="6A73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A73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more:</a:t>
            </a:r>
          </a:p>
          <a:p>
            <a:pPr marL="245745" marR="130175" lvl="0" indent="-233045" algn="l" defTabSz="914400" rtl="0" eaLnBrk="1" fontAlgn="auto" latinLnBrk="0" hangingPunct="1">
              <a:lnSpc>
                <a:spcPts val="2050"/>
              </a:lnSpc>
              <a:spcBef>
                <a:spcPts val="1200"/>
              </a:spcBef>
              <a:spcAft>
                <a:spcPts val="0"/>
              </a:spcAft>
              <a:buClr>
                <a:srgbClr val="00B624"/>
              </a:buClr>
              <a:buSzPct val="80555"/>
              <a:buFont typeface="Wingdings"/>
              <a:buChar char=""/>
              <a:tabLst>
                <a:tab pos="245745" algn="l"/>
                <a:tab pos="246379" algn="l"/>
              </a:tabLst>
              <a:defRPr/>
            </a:pP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6A73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Video tutorials on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rgbClr val="6A73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6A73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variety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rgbClr val="6A73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6A73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topics  </a:t>
            </a:r>
            <a:r>
              <a:rPr kumimoji="0" lang="en-US" sz="1800" b="0" i="0" u="none" strike="noStrike" kern="1200" cap="none" spc="-15" normalizeH="0" baseline="0" noProof="0" dirty="0">
                <a:ln>
                  <a:noFill/>
                </a:ln>
                <a:solidFill>
                  <a:srgbClr val="6A73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including: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A737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24180" marR="0" lvl="1" indent="-177165" algn="l" defTabSz="91440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rgbClr val="00B624"/>
              </a:buClr>
              <a:buSzTx/>
              <a:buFontTx/>
              <a:buChar char="•"/>
              <a:tabLst>
                <a:tab pos="424180" algn="l"/>
              </a:tabLst>
              <a:defRPr/>
            </a:pPr>
            <a:r>
              <a:rPr kumimoji="0" lang="en-US" sz="1600" b="0" i="0" u="none" strike="noStrike" kern="1200" cap="none" spc="-5" normalizeH="0" baseline="0" noProof="0" dirty="0">
                <a:ln>
                  <a:noFill/>
                </a:ln>
                <a:solidFill>
                  <a:srgbClr val="6A73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Creating a competitive</a:t>
            </a:r>
            <a:r>
              <a:rPr kumimoji="0" lang="en-US" sz="1600" b="0" i="0" u="none" strike="noStrike" kern="1200" cap="none" spc="-10" normalizeH="0" baseline="0" noProof="0" dirty="0">
                <a:ln>
                  <a:noFill/>
                </a:ln>
                <a:solidFill>
                  <a:srgbClr val="6A73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600" b="0" i="0" u="none" strike="noStrike" kern="1200" cap="none" spc="-5" normalizeH="0" baseline="0" noProof="0" dirty="0">
                <a:ln>
                  <a:noFill/>
                </a:ln>
                <a:solidFill>
                  <a:srgbClr val="6A73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advantage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A737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24180" marR="0" lvl="1" indent="-177165" algn="l" defTabSz="914400" rtl="0" eaLnBrk="1" fontAlgn="auto" latinLnBrk="0" hangingPunct="1">
              <a:lnSpc>
                <a:spcPct val="100000"/>
              </a:lnSpc>
              <a:spcBef>
                <a:spcPts val="1105"/>
              </a:spcBef>
              <a:spcAft>
                <a:spcPts val="0"/>
              </a:spcAft>
              <a:buClr>
                <a:srgbClr val="00B624"/>
              </a:buClr>
              <a:buSzTx/>
              <a:buFontTx/>
              <a:buChar char="•"/>
              <a:tabLst>
                <a:tab pos="424180" algn="l"/>
              </a:tabLst>
              <a:defRPr/>
            </a:pPr>
            <a:r>
              <a:rPr kumimoji="0" lang="en-US" sz="1600" b="0" i="0" u="none" strike="noStrike" kern="1200" cap="none" spc="-5" normalizeH="0" baseline="0" noProof="0" dirty="0">
                <a:ln>
                  <a:noFill/>
                </a:ln>
                <a:solidFill>
                  <a:srgbClr val="6A73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Preparing a balance</a:t>
            </a:r>
            <a:r>
              <a:rPr kumimoji="0" lang="en-US" sz="1600" b="0" i="0" u="none" strike="noStrike" kern="1200" cap="none" spc="-40" normalizeH="0" baseline="0" noProof="0" dirty="0">
                <a:ln>
                  <a:noFill/>
                </a:ln>
                <a:solidFill>
                  <a:srgbClr val="6A73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600" b="0" i="0" u="none" strike="noStrike" kern="1200" cap="none" spc="-5" normalizeH="0" baseline="0" noProof="0" dirty="0">
                <a:ln>
                  <a:noFill/>
                </a:ln>
                <a:solidFill>
                  <a:srgbClr val="6A73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sheet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A737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45745" marR="0" lvl="0" indent="-233045" algn="l" defTabSz="914400" rtl="0" eaLnBrk="1" fontAlgn="auto" latinLnBrk="0" hangingPunct="1">
              <a:lnSpc>
                <a:spcPct val="100000"/>
              </a:lnSpc>
              <a:spcBef>
                <a:spcPts val="1085"/>
              </a:spcBef>
              <a:spcAft>
                <a:spcPts val="0"/>
              </a:spcAft>
              <a:buClr>
                <a:srgbClr val="00B624"/>
              </a:buClr>
              <a:buSzPct val="80555"/>
              <a:buFont typeface="Wingdings"/>
              <a:buChar char=""/>
              <a:tabLst>
                <a:tab pos="245745" algn="l"/>
                <a:tab pos="246379" algn="l"/>
              </a:tabLst>
              <a:defRPr/>
            </a:pP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6A73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Download</a:t>
            </a:r>
            <a:r>
              <a:rPr kumimoji="0" lang="en-US" sz="1800" b="0" i="0" u="none" strike="noStrike" kern="1200" cap="none" spc="-50" normalizeH="0" baseline="0" noProof="0" dirty="0">
                <a:ln>
                  <a:noFill/>
                </a:ln>
                <a:solidFill>
                  <a:srgbClr val="6A73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6A73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templates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A737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45745" marR="504825" lvl="0" indent="-233045" algn="l" defTabSz="914400" rtl="0" eaLnBrk="1" fontAlgn="auto" latinLnBrk="0" hangingPunct="1">
              <a:lnSpc>
                <a:spcPct val="100000"/>
              </a:lnSpc>
              <a:spcBef>
                <a:spcPts val="1090"/>
              </a:spcBef>
              <a:spcAft>
                <a:spcPts val="0"/>
              </a:spcAft>
              <a:buClr>
                <a:srgbClr val="00B624"/>
              </a:buClr>
              <a:buSzPct val="77777"/>
              <a:buFont typeface="Wingdings"/>
              <a:buChar char=""/>
              <a:tabLst>
                <a:tab pos="245745" algn="l"/>
                <a:tab pos="246379" algn="l"/>
              </a:tabLst>
              <a:defRPr/>
            </a:pP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rgbClr val="00B624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 to 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00B624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https://www.td.com/us/en/  </a:t>
            </a:r>
            <a:r>
              <a:rPr kumimoji="0" lang="en-US" sz="1800" b="0" i="0" u="none" strike="noStrike" kern="1200" cap="none" spc="-15" normalizeH="0" baseline="0" noProof="0" dirty="0">
                <a:ln>
                  <a:noFill/>
                </a:ln>
                <a:solidFill>
                  <a:srgbClr val="00B624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small-business/resource-center/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B624"/>
              </a:solidFill>
              <a:effectLst/>
              <a:uLnTx/>
              <a:uFillTx/>
              <a:latin typeface="Arial"/>
              <a:ea typeface="+mn-ea"/>
              <a:cs typeface="Arial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EAFFA2D-FF9C-6BD3-9964-5254188240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marL="12700" marR="239395" lvl="0" indent="0" algn="l" defTabSz="914400" rtl="0" eaLnBrk="1" fontAlgn="auto" latinLnBrk="0" hangingPunct="1">
              <a:lnSpc>
                <a:spcPts val="2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A73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Learn more about </a:t>
            </a: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srgbClr val="6A73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your</a:t>
            </a:r>
            <a:r>
              <a:rPr kumimoji="0" lang="en-US" sz="2000" b="0" i="0" u="none" strike="noStrike" kern="1200" cap="none" spc="-155" normalizeH="0" baseline="0" noProof="0" dirty="0">
                <a:ln>
                  <a:noFill/>
                </a:ln>
                <a:solidFill>
                  <a:srgbClr val="6A73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A73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personal  finances and </a:t>
            </a: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srgbClr val="6A73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visit 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62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TD Bank  Learning</a:t>
            </a:r>
            <a:r>
              <a:rPr kumimoji="0" lang="en-US" sz="2000" b="1" i="0" u="none" strike="noStrike" kern="1200" cap="none" spc="-90" normalizeH="0" baseline="0" noProof="0" dirty="0">
                <a:ln>
                  <a:noFill/>
                </a:ln>
                <a:solidFill>
                  <a:srgbClr val="00B62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62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Center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62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</a:p>
          <a:p>
            <a:pPr marL="245745" marR="203835" lvl="0" indent="-233045" algn="l" defTabSz="914400" rtl="0" eaLnBrk="1" fontAlgn="auto" latinLnBrk="0" hangingPunct="1">
              <a:lnSpc>
                <a:spcPts val="2050"/>
              </a:lnSpc>
              <a:spcBef>
                <a:spcPts val="1200"/>
              </a:spcBef>
              <a:spcAft>
                <a:spcPts val="0"/>
              </a:spcAft>
              <a:buClr>
                <a:srgbClr val="00B624"/>
              </a:buClr>
              <a:buSzPct val="80555"/>
              <a:buFont typeface="Wingdings"/>
              <a:buChar char=""/>
              <a:tabLst>
                <a:tab pos="245745" algn="l"/>
                <a:tab pos="246379" algn="l"/>
              </a:tabLst>
              <a:defRPr/>
            </a:pP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6A73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Interactive lessons in less than </a:t>
            </a:r>
            <a:r>
              <a:rPr kumimoji="0" lang="en-US" sz="1800" b="0" i="0" u="none" strike="noStrike" kern="1200" cap="none" spc="-15" normalizeH="0" baseline="0" noProof="0" dirty="0">
                <a:ln>
                  <a:noFill/>
                </a:ln>
                <a:solidFill>
                  <a:srgbClr val="6A73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  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6A73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minutes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rgbClr val="6A73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 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6A73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from any</a:t>
            </a:r>
            <a:r>
              <a:rPr kumimoji="0" lang="en-US" sz="1800" b="0" i="0" u="none" strike="noStrike" kern="1200" cap="none" spc="5" normalizeH="0" baseline="0" noProof="0" dirty="0">
                <a:ln>
                  <a:noFill/>
                </a:ln>
                <a:solidFill>
                  <a:srgbClr val="6A73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15" normalizeH="0" baseline="0" noProof="0" dirty="0">
                <a:ln>
                  <a:noFill/>
                </a:ln>
                <a:solidFill>
                  <a:srgbClr val="6A73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device!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A737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45745" marR="5080" lvl="0" indent="-233045" algn="l" defTabSz="914400" rtl="0" eaLnBrk="1" fontAlgn="auto" latinLnBrk="0" hangingPunct="1">
              <a:lnSpc>
                <a:spcPts val="2050"/>
              </a:lnSpc>
              <a:spcBef>
                <a:spcPts val="1200"/>
              </a:spcBef>
              <a:spcAft>
                <a:spcPts val="0"/>
              </a:spcAft>
              <a:buClr>
                <a:srgbClr val="00B624"/>
              </a:buClr>
              <a:buSzPct val="80555"/>
              <a:buFont typeface="Wingdings"/>
              <a:buChar char=""/>
              <a:tabLst>
                <a:tab pos="245745" algn="l"/>
                <a:tab pos="246379" algn="l"/>
              </a:tabLst>
              <a:defRPr/>
            </a:pP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6A73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Topics include credit reports </a:t>
            </a:r>
            <a:r>
              <a:rPr kumimoji="0" lang="en-US" sz="1800" b="0" i="0" u="none" strike="noStrike" kern="1200" cap="none" spc="-15" normalizeH="0" baseline="0" noProof="0" dirty="0">
                <a:ln>
                  <a:noFill/>
                </a:ln>
                <a:solidFill>
                  <a:srgbClr val="6A73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 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6A73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scores, identity protection, </a:t>
            </a:r>
            <a:r>
              <a:rPr kumimoji="0" lang="en-US" sz="1800" b="0" i="0" u="none" strike="noStrike" kern="1200" cap="none" spc="-15" normalizeH="0" baseline="0" noProof="0" dirty="0">
                <a:ln>
                  <a:noFill/>
                </a:ln>
                <a:solidFill>
                  <a:srgbClr val="6A73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financing  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6A73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higher education, and</a:t>
            </a:r>
            <a:r>
              <a:rPr kumimoji="0" lang="en-US" sz="1800" b="0" i="0" u="none" strike="noStrike" kern="1200" cap="none" spc="-15" normalizeH="0" baseline="0" noProof="0" dirty="0">
                <a:ln>
                  <a:noFill/>
                </a:ln>
                <a:solidFill>
                  <a:srgbClr val="6A73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6A73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more.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A737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45745" marR="400685" lvl="0" indent="-233045" algn="l" defTabSz="914400" rtl="0" eaLnBrk="1" fontAlgn="auto" latinLnBrk="0" hangingPunct="1">
              <a:lnSpc>
                <a:spcPts val="2050"/>
              </a:lnSpc>
              <a:spcBef>
                <a:spcPts val="1200"/>
              </a:spcBef>
              <a:spcAft>
                <a:spcPts val="0"/>
              </a:spcAft>
              <a:buClr>
                <a:srgbClr val="00B624"/>
              </a:buClr>
              <a:buSzPct val="77777"/>
              <a:buFont typeface="Wingdings"/>
              <a:buChar char=""/>
              <a:tabLst>
                <a:tab pos="245745" algn="l"/>
                <a:tab pos="246379" algn="l"/>
              </a:tabLst>
              <a:defRPr/>
            </a:pP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rgbClr val="6A73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 to 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rgbClr val="00B624"/>
                </a:solidFill>
                <a:effectLst/>
                <a:uLnTx/>
                <a:uFillTx/>
                <a:latin typeface="Arial"/>
                <a:ea typeface="+mn-lt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https://tdbank.everfi-next.net/welcome/td-learning</a:t>
            </a:r>
            <a:endParaRPr kumimoji="0" lang="en-US" sz="1800" b="0" i="0" u="none" strike="noStrike" kern="1200" cap="none" spc="-10" normalizeH="0" baseline="0" noProof="0" dirty="0">
              <a:ln>
                <a:noFill/>
              </a:ln>
              <a:solidFill>
                <a:srgbClr val="00B624"/>
              </a:solidFill>
              <a:effectLst/>
              <a:uLnTx/>
              <a:uFillTx/>
              <a:latin typeface="Arial"/>
              <a:ea typeface="+mn-ea"/>
              <a:cs typeface="Arial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F56E0F-2D1E-B7D9-3568-1636CE635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BD4D-7B7B-4EC0-AB6E-424933B04FED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Picture 7" descr="A qr code with a green logo&#10;&#10;Description automatically generated">
            <a:extLst>
              <a:ext uri="{FF2B5EF4-FFF2-40B4-BE49-F238E27FC236}">
                <a16:creationId xmlns:a16="http://schemas.microsoft.com/office/drawing/2014/main" id="{0B572B1F-52C5-EFA3-60F7-92F6FA45F8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6452" y="4615657"/>
            <a:ext cx="1228725" cy="1238250"/>
          </a:xfrm>
          <a:prstGeom prst="rect">
            <a:avLst/>
          </a:prstGeom>
          <a:ln>
            <a:noFill/>
          </a:ln>
        </p:spPr>
      </p:pic>
      <p:pic>
        <p:nvPicPr>
          <p:cNvPr id="9" name="Picture 8" descr="A close-up of a logo&#10;&#10;Description automatically generated">
            <a:extLst>
              <a:ext uri="{FF2B5EF4-FFF2-40B4-BE49-F238E27FC236}">
                <a16:creationId xmlns:a16="http://schemas.microsoft.com/office/drawing/2014/main" id="{C23E99D4-292F-A975-3E80-39E4E3C76A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6760" y="4838126"/>
            <a:ext cx="2219325" cy="762000"/>
          </a:xfrm>
          <a:prstGeom prst="rect">
            <a:avLst/>
          </a:prstGeom>
          <a:ln>
            <a:noFill/>
          </a:ln>
        </p:spPr>
      </p:pic>
      <p:pic>
        <p:nvPicPr>
          <p:cNvPr id="10" name="Picture 9" descr="A qr code with a logo&#10;&#10;Description automatically generated">
            <a:extLst>
              <a:ext uri="{FF2B5EF4-FFF2-40B4-BE49-F238E27FC236}">
                <a16:creationId xmlns:a16="http://schemas.microsoft.com/office/drawing/2014/main" id="{1CA158D5-FB4E-81CB-16CA-C9812800F1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2963" y="4615657"/>
            <a:ext cx="1162050" cy="1171575"/>
          </a:xfrm>
          <a:prstGeom prst="rect">
            <a:avLst/>
          </a:prstGeom>
          <a:ln>
            <a:noFill/>
          </a:ln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61196221-61E0-9AB8-33FC-FE584E5256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33210" y="4789848"/>
            <a:ext cx="1914525" cy="762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5782162"/>
      </p:ext>
    </p:extLst>
  </p:cSld>
  <p:clrMapOvr>
    <a:masterClrMapping/>
  </p:clrMapOvr>
</p:sld>
</file>

<file path=ppt/theme/theme1.xml><?xml version="1.0" encoding="utf-8"?>
<a:theme xmlns:a="http://schemas.openxmlformats.org/drawingml/2006/main" name="TD White">
  <a:themeElements>
    <a:clrScheme name="TD 2017">
      <a:dk1>
        <a:srgbClr val="6A737B"/>
      </a:dk1>
      <a:lt1>
        <a:sysClr val="window" lastClr="FFFFFF"/>
      </a:lt1>
      <a:dk2>
        <a:srgbClr val="000000"/>
      </a:dk2>
      <a:lt2>
        <a:srgbClr val="008A00"/>
      </a:lt2>
      <a:accent1>
        <a:srgbClr val="808083"/>
      </a:accent1>
      <a:accent2>
        <a:srgbClr val="E8B400"/>
      </a:accent2>
      <a:accent3>
        <a:srgbClr val="8CC63F"/>
      </a:accent3>
      <a:accent4>
        <a:srgbClr val="619ABC"/>
      </a:accent4>
      <a:accent5>
        <a:srgbClr val="9D9DA1"/>
      </a:accent5>
      <a:accent6>
        <a:srgbClr val="EDC45F"/>
      </a:accent6>
      <a:hlink>
        <a:srgbClr val="003600"/>
      </a:hlink>
      <a:folHlink>
        <a:srgbClr val="00005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DI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custClrLst>
    <a:custClr name="Grey 100%">
      <a:srgbClr val="808083"/>
    </a:custClr>
    <a:custClr name="Orange 100%">
      <a:srgbClr val="E8B400"/>
    </a:custClr>
    <a:custClr name="Fresh Green 100%">
      <a:srgbClr val="8CC63F"/>
    </a:custClr>
    <a:custClr name="Blue 100%">
      <a:srgbClr val="619ABC"/>
    </a:custClr>
    <a:custClr name="blank">
      <a:srgbClr val="FFFFFF"/>
    </a:custClr>
    <a:custClr name="Logo Green 100%">
      <a:srgbClr val="00B624"/>
    </a:custClr>
    <a:custClr name="Dark Green 100%">
      <a:srgbClr val="163D22"/>
    </a:custClr>
    <a:custClr name="blank">
      <a:srgbClr val="FFFFFF"/>
    </a:custClr>
    <a:custClr name="blank">
      <a:srgbClr val="FFFFFF"/>
    </a:custClr>
    <a:custClr name="blank">
      <a:srgbClr val="FFFFFF"/>
    </a:custClr>
    <a:custClr name="Grey 75%">
      <a:srgbClr val="9D9DA1"/>
    </a:custClr>
    <a:custClr name="Orange 75%">
      <a:srgbClr val="EDC45F"/>
    </a:custClr>
    <a:custClr name="Fresh Green 75%">
      <a:srgbClr val="AAD572"/>
    </a:custClr>
    <a:custClr name="Blue 75%">
      <a:srgbClr val="83AECB"/>
    </a:custClr>
    <a:custClr name="blank">
      <a:srgbClr val="FFFFFF"/>
    </a:custClr>
    <a:custClr name="Logo Green 75%">
      <a:srgbClr val="86CA72"/>
    </a:custClr>
    <a:custClr name="Dark Green 75%">
      <a:srgbClr val="3E6856"/>
    </a:custClr>
    <a:custClr name="blank">
      <a:srgbClr val="FFFFFF"/>
    </a:custClr>
    <a:custClr name="blank">
      <a:srgbClr val="FFFFFF"/>
    </a:custClr>
    <a:custClr name="blank">
      <a:srgbClr val="FFFFFF"/>
    </a:custClr>
    <a:custClr name="Grey 50%">
      <a:srgbClr val="BCBBBF"/>
    </a:custClr>
    <a:custClr name="Orange 50%">
      <a:srgbClr val="F2D58F"/>
    </a:custClr>
    <a:custClr name="Fresh Green 50%">
      <a:srgbClr val="C5E19D"/>
    </a:custClr>
    <a:custClr name="Blue 50%">
      <a:srgbClr val="A7C4DA"/>
    </a:custClr>
    <a:custClr name="blank">
      <a:srgbClr val="FFFFFF"/>
    </a:custClr>
    <a:custClr name="Logo Green 50%">
      <a:srgbClr val="AED99E"/>
    </a:custClr>
    <a:custClr name="Dark Green 50%">
      <a:srgbClr val="739283"/>
    </a:custClr>
    <a:custClr name="blank">
      <a:srgbClr val="FFFFFF"/>
    </a:custClr>
    <a:custClr name="blank">
      <a:srgbClr val="FFFFFF"/>
    </a:custClr>
    <a:custClr name="blank">
      <a:srgbClr val="FFFFFF"/>
    </a:custClr>
    <a:custClr name="Grey 25%">
      <a:srgbClr val="DCDCDE"/>
    </a:custClr>
    <a:custClr name="Orange 25%">
      <a:srgbClr val="F8E7C2"/>
    </a:custClr>
    <a:custClr name="Fresh Green 20%">
      <a:srgbClr val="EDF5E0"/>
    </a:custClr>
    <a:custClr name="Blue 25%">
      <a:srgbClr val="CEDDEA"/>
    </a:custClr>
    <a:custClr name="blank">
      <a:srgbClr val="FFFFFF"/>
    </a:custClr>
    <a:custClr name="Logo Green 20%">
      <a:srgbClr val="E6F1E0"/>
    </a:custClr>
    <a:custClr name="Dark Green 10%">
      <a:srgbClr val="E0EBE7"/>
    </a:custClr>
    <a:custClr name="blank">
      <a:srgbClr val="FFFFFF"/>
    </a:custClr>
    <a:custClr name="blank">
      <a:srgbClr val="FFFFFF"/>
    </a:custClr>
    <a:custClr name="blank">
      <a:srgbClr val="FFFFFF"/>
    </a:custClr>
    <a:custClr name="Font">
      <a:srgbClr val="6A737B"/>
    </a:custClr>
    <a:custClr name="Lines (Black)">
      <a:srgbClr val="000000"/>
    </a:custClr>
    <a:custClr name="Background (White)">
      <a:srgbClr val="FFFFFF"/>
    </a:custClr>
  </a:custClrLst>
  <a:extLst>
    <a:ext uri="{05A4C25C-085E-4340-85A3-A5531E510DB2}">
      <thm15:themeFamily xmlns:thm15="http://schemas.microsoft.com/office/thememl/2012/main" name="Presentation8" id="{25F19BE7-DF29-0244-A42F-686780CE2806}" vid="{B4DEA4DD-526F-FC47-A123-2111320257C3}"/>
    </a:ext>
  </a:extLst>
</a:theme>
</file>

<file path=ppt/theme/theme2.xml><?xml version="1.0" encoding="utf-8"?>
<a:theme xmlns:a="http://schemas.openxmlformats.org/drawingml/2006/main" name="Office Theme">
  <a:themeElements>
    <a:clrScheme name="TD 2017">
      <a:dk1>
        <a:srgbClr val="6A737B"/>
      </a:dk1>
      <a:lt1>
        <a:sysClr val="window" lastClr="FFFFFF"/>
      </a:lt1>
      <a:dk2>
        <a:srgbClr val="000000"/>
      </a:dk2>
      <a:lt2>
        <a:srgbClr val="008A00"/>
      </a:lt2>
      <a:accent1>
        <a:srgbClr val="808083"/>
      </a:accent1>
      <a:accent2>
        <a:srgbClr val="E8B400"/>
      </a:accent2>
      <a:accent3>
        <a:srgbClr val="8CC63F"/>
      </a:accent3>
      <a:accent4>
        <a:srgbClr val="619ABC"/>
      </a:accent4>
      <a:accent5>
        <a:srgbClr val="9D9DA1"/>
      </a:accent5>
      <a:accent6>
        <a:srgbClr val="EDC45F"/>
      </a:accent6>
      <a:hlink>
        <a:srgbClr val="003600"/>
      </a:hlink>
      <a:folHlink>
        <a:srgbClr val="00005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DI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  <a:custClrLst>
    <a:custClr name="Grey 100%">
      <a:srgbClr val="808083"/>
    </a:custClr>
    <a:custClr name="Orange 100%">
      <a:srgbClr val="E8B400"/>
    </a:custClr>
    <a:custClr name="Fresh Green 100%">
      <a:srgbClr val="8CC63F"/>
    </a:custClr>
    <a:custClr name="Blue 100%">
      <a:srgbClr val="619ABC"/>
    </a:custClr>
    <a:custClr name="blank">
      <a:srgbClr val="FFFFFF"/>
    </a:custClr>
    <a:custClr name="Logo Green 100%">
      <a:srgbClr val="00B624"/>
    </a:custClr>
    <a:custClr name="Dark Green 100%">
      <a:srgbClr val="163D22"/>
    </a:custClr>
    <a:custClr name="blank">
      <a:srgbClr val="FFFFFF"/>
    </a:custClr>
    <a:custClr name="blank">
      <a:srgbClr val="FFFFFF"/>
    </a:custClr>
    <a:custClr name="blank">
      <a:srgbClr val="FFFFFF"/>
    </a:custClr>
    <a:custClr name="Grey 75%">
      <a:srgbClr val="9D9DA1"/>
    </a:custClr>
    <a:custClr name="Orange 75%">
      <a:srgbClr val="EDC45F"/>
    </a:custClr>
    <a:custClr name="Fresh Green 75%">
      <a:srgbClr val="AAD572"/>
    </a:custClr>
    <a:custClr name="Blue 75%">
      <a:srgbClr val="83AECB"/>
    </a:custClr>
    <a:custClr name="blank">
      <a:srgbClr val="FFFFFF"/>
    </a:custClr>
    <a:custClr name="Logo Green 75%">
      <a:srgbClr val="86CA72"/>
    </a:custClr>
    <a:custClr name="Dark Green 75%">
      <a:srgbClr val="3E6856"/>
    </a:custClr>
    <a:custClr name="blank">
      <a:srgbClr val="FFFFFF"/>
    </a:custClr>
    <a:custClr name="blank">
      <a:srgbClr val="FFFFFF"/>
    </a:custClr>
    <a:custClr name="blank">
      <a:srgbClr val="FFFFFF"/>
    </a:custClr>
    <a:custClr name="Grey 50%">
      <a:srgbClr val="BCBBBF"/>
    </a:custClr>
    <a:custClr name="Orange 50%">
      <a:srgbClr val="F2D58F"/>
    </a:custClr>
    <a:custClr name="Fresh Green 50%">
      <a:srgbClr val="C5E19D"/>
    </a:custClr>
    <a:custClr name="Blue 50%">
      <a:srgbClr val="A7C4DA"/>
    </a:custClr>
    <a:custClr name="blank">
      <a:srgbClr val="FFFFFF"/>
    </a:custClr>
    <a:custClr name="Logo Green 50%">
      <a:srgbClr val="AED99E"/>
    </a:custClr>
    <a:custClr name="Dark Green 50%">
      <a:srgbClr val="739283"/>
    </a:custClr>
    <a:custClr name="blank">
      <a:srgbClr val="FFFFFF"/>
    </a:custClr>
    <a:custClr name="blank">
      <a:srgbClr val="FFFFFF"/>
    </a:custClr>
    <a:custClr name="blank">
      <a:srgbClr val="FFFFFF"/>
    </a:custClr>
    <a:custClr name="Grey 25%">
      <a:srgbClr val="DCDCDE"/>
    </a:custClr>
    <a:custClr name="Orange 25%">
      <a:srgbClr val="F8E7C2"/>
    </a:custClr>
    <a:custClr name="Fresh Green 20%">
      <a:srgbClr val="EDF5E0"/>
    </a:custClr>
    <a:custClr name="Blue 25%">
      <a:srgbClr val="CEDDEA"/>
    </a:custClr>
    <a:custClr name="blank">
      <a:srgbClr val="FFFFFF"/>
    </a:custClr>
    <a:custClr name="Logo Green 20%">
      <a:srgbClr val="E6F1E0"/>
    </a:custClr>
    <a:custClr name="Dark Green 10%">
      <a:srgbClr val="E0EBE7"/>
    </a:custClr>
    <a:custClr name="blank">
      <a:srgbClr val="FFFFFF"/>
    </a:custClr>
    <a:custClr name="blank">
      <a:srgbClr val="FFFFFF"/>
    </a:custClr>
    <a:custClr name="blank">
      <a:srgbClr val="FFFFFF"/>
    </a:custClr>
    <a:custClr name="Font">
      <a:srgbClr val="6A737B"/>
    </a:custClr>
    <a:custClr name="Lines (Black)">
      <a:srgbClr val="000000"/>
    </a:custClr>
    <a:custClr name="Background (White)">
      <a:srgbClr val="FFFFFF"/>
    </a:custClr>
  </a:custClrLst>
</a:theme>
</file>

<file path=ppt/theme/theme3.xml><?xml version="1.0" encoding="utf-8"?>
<a:theme xmlns:a="http://schemas.openxmlformats.org/drawingml/2006/main" name="Office Theme">
  <a:themeElements>
    <a:clrScheme name="TD 2017">
      <a:dk1>
        <a:srgbClr val="6A737B"/>
      </a:dk1>
      <a:lt1>
        <a:sysClr val="window" lastClr="FFFFFF"/>
      </a:lt1>
      <a:dk2>
        <a:srgbClr val="000000"/>
      </a:dk2>
      <a:lt2>
        <a:srgbClr val="008A00"/>
      </a:lt2>
      <a:accent1>
        <a:srgbClr val="808083"/>
      </a:accent1>
      <a:accent2>
        <a:srgbClr val="E8B400"/>
      </a:accent2>
      <a:accent3>
        <a:srgbClr val="8CC63F"/>
      </a:accent3>
      <a:accent4>
        <a:srgbClr val="619ABC"/>
      </a:accent4>
      <a:accent5>
        <a:srgbClr val="9D9DA1"/>
      </a:accent5>
      <a:accent6>
        <a:srgbClr val="EDC45F"/>
      </a:accent6>
      <a:hlink>
        <a:srgbClr val="003600"/>
      </a:hlink>
      <a:folHlink>
        <a:srgbClr val="00005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DI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  <a:custClrLst>
    <a:custClr name="Grey 100%">
      <a:srgbClr val="808083"/>
    </a:custClr>
    <a:custClr name="Orange 100%">
      <a:srgbClr val="E8B400"/>
    </a:custClr>
    <a:custClr name="Fresh Green 100%">
      <a:srgbClr val="8CC63F"/>
    </a:custClr>
    <a:custClr name="Blue 100%">
      <a:srgbClr val="619ABC"/>
    </a:custClr>
    <a:custClr name="blank">
      <a:srgbClr val="FFFFFF"/>
    </a:custClr>
    <a:custClr name="Logo Green 100%">
      <a:srgbClr val="00B624"/>
    </a:custClr>
    <a:custClr name="Dark Green 100%">
      <a:srgbClr val="163D22"/>
    </a:custClr>
    <a:custClr name="blank">
      <a:srgbClr val="FFFFFF"/>
    </a:custClr>
    <a:custClr name="blank">
      <a:srgbClr val="FFFFFF"/>
    </a:custClr>
    <a:custClr name="blank">
      <a:srgbClr val="FFFFFF"/>
    </a:custClr>
    <a:custClr name="Grey 75%">
      <a:srgbClr val="9D9DA1"/>
    </a:custClr>
    <a:custClr name="Orange 75%">
      <a:srgbClr val="EDC45F"/>
    </a:custClr>
    <a:custClr name="Fresh Green 75%">
      <a:srgbClr val="AAD572"/>
    </a:custClr>
    <a:custClr name="Blue 75%">
      <a:srgbClr val="83AECB"/>
    </a:custClr>
    <a:custClr name="blank">
      <a:srgbClr val="FFFFFF"/>
    </a:custClr>
    <a:custClr name="Logo Green 75%">
      <a:srgbClr val="86CA72"/>
    </a:custClr>
    <a:custClr name="Dark Green 75%">
      <a:srgbClr val="3E6856"/>
    </a:custClr>
    <a:custClr name="blank">
      <a:srgbClr val="FFFFFF"/>
    </a:custClr>
    <a:custClr name="blank">
      <a:srgbClr val="FFFFFF"/>
    </a:custClr>
    <a:custClr name="blank">
      <a:srgbClr val="FFFFFF"/>
    </a:custClr>
    <a:custClr name="Grey 50%">
      <a:srgbClr val="BCBBBF"/>
    </a:custClr>
    <a:custClr name="Orange 50%">
      <a:srgbClr val="F2D58F"/>
    </a:custClr>
    <a:custClr name="Fresh Green 50%">
      <a:srgbClr val="C5E19D"/>
    </a:custClr>
    <a:custClr name="Blue 50%">
      <a:srgbClr val="A7C4DA"/>
    </a:custClr>
    <a:custClr name="blank">
      <a:srgbClr val="FFFFFF"/>
    </a:custClr>
    <a:custClr name="Logo Green 50%">
      <a:srgbClr val="AED99E"/>
    </a:custClr>
    <a:custClr name="Dark Green 50%">
      <a:srgbClr val="739283"/>
    </a:custClr>
    <a:custClr name="blank">
      <a:srgbClr val="FFFFFF"/>
    </a:custClr>
    <a:custClr name="blank">
      <a:srgbClr val="FFFFFF"/>
    </a:custClr>
    <a:custClr name="blank">
      <a:srgbClr val="FFFFFF"/>
    </a:custClr>
    <a:custClr name="Grey 25%">
      <a:srgbClr val="DCDCDE"/>
    </a:custClr>
    <a:custClr name="Orange 25%">
      <a:srgbClr val="F8E7C2"/>
    </a:custClr>
    <a:custClr name="Fresh Green 20%">
      <a:srgbClr val="EDF5E0"/>
    </a:custClr>
    <a:custClr name="Blue 25%">
      <a:srgbClr val="CEDDEA"/>
    </a:custClr>
    <a:custClr name="blank">
      <a:srgbClr val="FFFFFF"/>
    </a:custClr>
    <a:custClr name="Logo Green 20%">
      <a:srgbClr val="E6F1E0"/>
    </a:custClr>
    <a:custClr name="Dark Green 10%">
      <a:srgbClr val="E0EBE7"/>
    </a:custClr>
    <a:custClr name="blank">
      <a:srgbClr val="FFFFFF"/>
    </a:custClr>
    <a:custClr name="blank">
      <a:srgbClr val="FFFFFF"/>
    </a:custClr>
    <a:custClr name="blank">
      <a:srgbClr val="FFFFFF"/>
    </a:custClr>
    <a:custClr name="Font">
      <a:srgbClr val="6A737B"/>
    </a:custClr>
    <a:custClr name="Lines (Black)">
      <a:srgbClr val="000000"/>
    </a:custClr>
    <a:custClr name="Background (White)">
      <a:srgbClr val="FFFFFF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Fresh document" ma:contentTypeID="0x01010036DF8ACB058DF9489700B19236AAD594005D2FE493DDC5D44380044F714A66A476" ma:contentTypeVersion="43" ma:contentTypeDescription="" ma:contentTypeScope="" ma:versionID="3962db35272c377e40c7995432b28861">
  <xsd:schema xmlns:xsd="http://www.w3.org/2001/XMLSchema" xmlns:xs="http://www.w3.org/2001/XMLSchema" xmlns:p="http://schemas.microsoft.com/office/2006/metadata/properties" xmlns:ns1="790d3e70-b8fd-4774-aceb-97547230b962" xmlns:ns2="4ca9bab2-2aca-4fd9-9657-56a4c58137fc" xmlns:ns4="c9ea0473-90a1-49dc-ac72-35908f90995c" targetNamespace="http://schemas.microsoft.com/office/2006/metadata/properties" ma:root="true" ma:fieldsID="2e8ba53c573eff5a56b20f010c69d72f" ns1:_="" ns2:_="" ns4:_="">
    <xsd:import namespace="790d3e70-b8fd-4774-aceb-97547230b962"/>
    <xsd:import namespace="4ca9bab2-2aca-4fd9-9657-56a4c58137fc"/>
    <xsd:import namespace="c9ea0473-90a1-49dc-ac72-35908f90995c"/>
    <xsd:element name="properties">
      <xsd:complexType>
        <xsd:sequence>
          <xsd:element name="documentManagement">
            <xsd:complexType>
              <xsd:all>
                <xsd:element ref="ns1:CandC_Tax_1TaxHTField" minOccurs="0"/>
                <xsd:element ref="ns1:CandC_Tax_2TaxHTField" minOccurs="0"/>
                <xsd:element ref="ns1:CandC_Tax_3TaxHTField" minOccurs="0"/>
                <xsd:element ref="ns1:CandC_Tax_4TaxHTField" minOccurs="0"/>
                <xsd:element ref="ns1:CandC_Tax_5TaxHTField" minOccurs="0"/>
                <xsd:element ref="ns1:CandC_Tax_6TaxHTField" minOccurs="0"/>
                <xsd:element ref="ns1:CandC_Tax_7TaxHTField" minOccurs="0"/>
                <xsd:element ref="ns1:CandC_Tax_8TaxHTField" minOccurs="0"/>
                <xsd:element ref="ns1:TaxCatchAll" minOccurs="0"/>
                <xsd:element ref="ns1:TaxCatchAllLabel" minOccurs="0"/>
                <xsd:element ref="ns2:CandC_Description" minOccurs="0"/>
                <xsd:element ref="ns1:CandC_Featured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LengthInSeconds" minOccurs="0"/>
                <xsd:element ref="ns4:MediaServiceGenerationTime" minOccurs="0"/>
                <xsd:element ref="ns4:MediaServiceEventHashCode" minOccurs="0"/>
                <xsd:element ref="ns1:SharedWithUsers" minOccurs="0"/>
                <xsd:element ref="ns1:SharedWithDetails" minOccurs="0"/>
                <xsd:element ref="ns4:MediaServiceObjectDetectorVersions" minOccurs="0"/>
                <xsd:element ref="ns4:MediaServiceOCR" minOccurs="0"/>
                <xsd:element ref="ns4:MediaServiceSearchProperties" minOccurs="0"/>
                <xsd:element ref="ns1:TaxKeywordTaxHTField" minOccurs="0"/>
                <xsd:element ref="ns4:Catagory" minOccurs="0"/>
                <xsd:element ref="ns4:m120092e34894ad28d3bdabf40440c1f" minOccurs="0"/>
                <xsd:element ref="ns4:Custo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0d3e70-b8fd-4774-aceb-97547230b962" elementFormDefault="qualified">
    <xsd:import namespace="http://schemas.microsoft.com/office/2006/documentManagement/types"/>
    <xsd:import namespace="http://schemas.microsoft.com/office/infopath/2007/PartnerControls"/>
    <xsd:element name="CandC_Tax_1TaxHTField" ma:index="0" nillable="true" ma:taxonomy="true" ma:internalName="CandC_Tax_1TaxHTField" ma:taxonomyFieldName="CandC_Tax_1" ma:displayName="Location" ma:fieldId="{f0f184d7-0b9b-444f-94bc-10343587c733}" ma:taxonomyMulti="true" ma:sspId="edc896b1-a773-47ee-9c00-bdef5aea9ec8" ma:termSetId="ffd99857-61e1-48b4-8df8-8d66ee64c60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andC_Tax_2TaxHTField" ma:index="1" nillable="true" ma:taxonomy="true" ma:internalName="CandC_Tax_2TaxHTField" ma:taxonomyFieldName="CandC_Tax_2" ma:displayName="Department" ma:fieldId="{6454b680-6f34-4f01-97ca-34334082f070}" ma:taxonomyMulti="true" ma:sspId="edc896b1-a773-47ee-9c00-bdef5aea9ec8" ma:termSetId="ffaf7768-0d89-411d-923f-5b3c181c560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andC_Tax_3TaxHTField" ma:index="2" nillable="true" ma:taxonomy="true" ma:internalName="CandC_Tax_3TaxHTField" ma:taxonomyFieldName="CandC_Tax_3" ma:displayName="Function" ma:fieldId="{759fb41c-e9f4-4f8d-a428-53bd45fa9de8}" ma:taxonomyMulti="true" ma:sspId="edc896b1-a773-47ee-9c00-bdef5aea9ec8" ma:termSetId="ff8b7fb8-8d6c-4fb5-9c4b-efe4c0fd0b0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andC_Tax_4TaxHTField" ma:index="3" nillable="true" ma:taxonomy="true" ma:internalName="CandC_Tax_4TaxHTField" ma:taxonomyFieldName="CandC_Tax_4" ma:displayName="Topic" ma:fieldId="{7884c4a6-666a-4c96-8d95-b481dcac504b}" ma:taxonomyMulti="true" ma:sspId="edc896b1-a773-47ee-9c00-bdef5aea9ec8" ma:termSetId="ffe3f6ba-f8bf-48b7-ba86-ac84da04c904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CandC_Tax_5TaxHTField" ma:index="4" nillable="true" ma:taxonomy="true" ma:internalName="CandC_Tax_5TaxHTField" ma:taxonomyFieldName="CandC_Tax_5" ma:displayName="Audience" ma:fieldId="{8ec7b074-a3be-4541-acc0-5ffdcce0b2ed}" ma:taxonomyMulti="true" ma:sspId="edc896b1-a773-47ee-9c00-bdef5aea9ec8" ma:termSetId="ff4846b2-2b74-4902-9ad5-97c19210a205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CandC_Tax_6TaxHTField" ma:index="5" nillable="true" ma:taxonomy="true" ma:internalName="CandC_Tax_6TaxHTField" ma:taxonomyFieldName="CandC_Tax_6" ma:displayName="Language" ma:fieldId="{265a5956-1c57-4a67-958f-c252aefd9f60}" ma:taxonomyMulti="true" ma:sspId="edc896b1-a773-47ee-9c00-bdef5aea9ec8" ma:termSetId="ff7cfce7-eae6-4c60-8d46-851dd1234f06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CandC_Tax_7TaxHTField" ma:index="6" nillable="true" ma:taxonomy="true" ma:internalName="CandC_Tax_7TaxHTField" ma:taxonomyFieldName="CandC_Tax_7" ma:displayName="Type of content" ma:fieldId="{95b187bc-b8e0-4cc3-9d90-48d038784e6d}" ma:taxonomyMulti="true" ma:sspId="edc896b1-a773-47ee-9c00-bdef5aea9ec8" ma:termSetId="ffd3af59-f51e-4cd5-9071-609359012c07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CandC_Tax_8TaxHTField" ma:index="7" nillable="true" ma:taxonomy="true" ma:internalName="CandC_Tax_8TaxHTField" ma:taxonomyFieldName="CandC_Tax_8" ma:displayName="Action type" ma:fieldId="{36cccf54-ed80-4bef-98cb-ca575c7ad017}" ma:taxonomyMulti="true" ma:sspId="edc896b1-a773-47ee-9c00-bdef5aea9ec8" ma:termSetId="ff3cfff5-1738-46b7-a743-bfa84c66eb08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8" nillable="true" ma:displayName="Taxonomy Catch All Column" ma:hidden="true" ma:list="{30718ec2-c501-42cd-ac40-5a93d9532757}" ma:internalName="TaxCatchAll" ma:showField="CatchAllData" ma:web="790d3e70-b8fd-4774-aceb-97547230b9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hidden="true" ma:list="{30718ec2-c501-42cd-ac40-5a93d9532757}" ma:internalName="TaxCatchAllLabel" ma:readOnly="true" ma:showField="CatchAllDataLabel" ma:web="790d3e70-b8fd-4774-aceb-97547230b9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andC_Featured" ma:index="19" nillable="true" ma:displayName="Featured" ma:default="0" ma:internalName="CandC_Featured">
      <xsd:simpleType>
        <xsd:restriction base="dms:Boolean"/>
      </xsd:simpleType>
    </xsd:element>
    <xsd:element name="SharedWithUsers" ma:index="3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40" nillable="true" ma:taxonomy="true" ma:internalName="TaxKeywordTaxHTField" ma:taxonomyFieldName="TaxKeyword" ma:displayName="Enterprise Keywords" ma:fieldId="{23f27201-bee3-471e-b2e7-b64fd8b7ca38}" ma:taxonomyMulti="true" ma:sspId="edc896b1-a773-47ee-9c00-bdef5aea9ec8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a9bab2-2aca-4fd9-9657-56a4c58137fc" elementFormDefault="qualified">
    <xsd:import namespace="http://schemas.microsoft.com/office/2006/documentManagement/types"/>
    <xsd:import namespace="http://schemas.microsoft.com/office/infopath/2007/PartnerControls"/>
    <xsd:element name="CandC_Description" ma:index="18" nillable="true" ma:displayName="Short description" ma:internalName="CandC_Descrip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ea0473-90a1-49dc-ac72-35908f9099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3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3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3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3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Catagory" ma:index="41" nillable="true" ma:displayName="Category" ma:format="Dropdown" ma:internalName="Catagory">
      <xsd:simpleType>
        <xsd:restriction base="dms:Choice">
          <xsd:enumeration value="Small Business"/>
          <xsd:enumeration value="Adult"/>
          <xsd:enumeration value="Youth"/>
          <xsd:enumeration value="Adaptive"/>
          <xsd:enumeration value="Home Ownership"/>
          <xsd:enumeration value="Choice 6"/>
        </xsd:restriction>
      </xsd:simpleType>
    </xsd:element>
    <xsd:element name="m120092e34894ad28d3bdabf40440c1f" ma:index="43" nillable="true" ma:taxonomy="true" ma:internalName="m120092e34894ad28d3bdabf40440c1f" ma:taxonomyFieldName="Custom_x0020_tags" ma:displayName="Custom tags" ma:default="" ma:fieldId="{6120092e-3489-4ad2-8d3b-dabf40440c1f}" ma:sspId="edc896b1-a773-47ee-9c00-bdef5aea9ec8" ma:termSetId="15b50635-9083-4d1b-bc57-dbeee658742b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CustomTags" ma:index="44" nillable="true" ma:displayName="Content Tags" ma:description="Financing Options&#10;CDFIs&#10;Bank Loans&#10;SBA Lending&#10;The 5 C's of Credit" ma:format="Dropdown" ma:internalName="CustomTag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4" ma:displayName="Content Type"/>
        <xsd:element ref="dc:title" minOccurs="0" maxOccurs="1" ma:index="20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ndC_Featured xmlns="790d3e70-b8fd-4774-aceb-97547230b962">false</CandC_Featured>
    <TaxCatchAll xmlns="790d3e70-b8fd-4774-aceb-97547230b962" xsi:nil="true"/>
    <CandC_Tax_8TaxHTField xmlns="790d3e70-b8fd-4774-aceb-97547230b962">
      <Terms xmlns="http://schemas.microsoft.com/office/infopath/2007/PartnerControls"/>
    </CandC_Tax_8TaxHTField>
    <CandC_Tax_5TaxHTField xmlns="790d3e70-b8fd-4774-aceb-97547230b962">
      <Terms xmlns="http://schemas.microsoft.com/office/infopath/2007/PartnerControls"/>
    </CandC_Tax_5TaxHTField>
    <CandC_Tax_4TaxHTField xmlns="790d3e70-b8fd-4774-aceb-97547230b962">
      <Terms xmlns="http://schemas.microsoft.com/office/infopath/2007/PartnerControls"/>
    </CandC_Tax_4TaxHTField>
    <CandC_Description xmlns="4ca9bab2-2aca-4fd9-9657-56a4c58137fc" xsi:nil="true"/>
    <CandC_Tax_7TaxHTField xmlns="790d3e70-b8fd-4774-aceb-97547230b962">
      <Terms xmlns="http://schemas.microsoft.com/office/infopath/2007/PartnerControls"/>
    </CandC_Tax_7TaxHTField>
    <CandC_Tax_6TaxHTField xmlns="790d3e70-b8fd-4774-aceb-97547230b962">
      <Terms xmlns="http://schemas.microsoft.com/office/infopath/2007/PartnerControls"/>
    </CandC_Tax_6TaxHTField>
    <CandC_Tax_1TaxHTField xmlns="790d3e70-b8fd-4774-aceb-97547230b962">
      <Terms xmlns="http://schemas.microsoft.com/office/infopath/2007/PartnerControls"/>
    </CandC_Tax_1TaxHTField>
    <CandC_Tax_3TaxHTField xmlns="790d3e70-b8fd-4774-aceb-97547230b962">
      <Terms xmlns="http://schemas.microsoft.com/office/infopath/2007/PartnerControls"/>
    </CandC_Tax_3TaxHTField>
    <CandC_Tax_2TaxHTField xmlns="790d3e70-b8fd-4774-aceb-97547230b962">
      <Terms xmlns="http://schemas.microsoft.com/office/infopath/2007/PartnerControls"/>
    </CandC_Tax_2TaxHTField>
    <Catagory xmlns="c9ea0473-90a1-49dc-ac72-35908f90995c">Small Business</Catagory>
    <TaxKeywordTaxHTField xmlns="790d3e70-b8fd-4774-aceb-97547230b962">
      <Terms xmlns="http://schemas.microsoft.com/office/infopath/2007/PartnerControls"/>
    </TaxKeywordTaxHTField>
    <m120092e34894ad28d3bdabf40440c1f xmlns="c9ea0473-90a1-49dc-ac72-35908f90995c">
      <Terms xmlns="http://schemas.microsoft.com/office/infopath/2007/PartnerControls"/>
    </m120092e34894ad28d3bdabf40440c1f>
    <CustomTags xmlns="c9ea0473-90a1-49dc-ac72-35908f90995c">Business Plan
Cash Flow
Inflation
Profit Margin</CustomTags>
  </documentManagement>
</p:properties>
</file>

<file path=customXml/itemProps1.xml><?xml version="1.0" encoding="utf-8"?>
<ds:datastoreItem xmlns:ds="http://schemas.openxmlformats.org/officeDocument/2006/customXml" ds:itemID="{A8A664C2-9BC7-4FB7-AB59-6B8E63588F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0d3e70-b8fd-4774-aceb-97547230b962"/>
    <ds:schemaRef ds:uri="4ca9bab2-2aca-4fd9-9657-56a4c58137fc"/>
    <ds:schemaRef ds:uri="c9ea0473-90a1-49dc-ac72-35908f9099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E541790-17D8-42C2-B0A6-05F204FFFE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334AB5-D0BF-468C-B0B0-C2C5BC3E6C36}">
  <ds:schemaRefs>
    <ds:schemaRef ds:uri="http://schemas.microsoft.com/office/2006/metadata/properties"/>
    <ds:schemaRef ds:uri="http://schemas.microsoft.com/office/infopath/2007/PartnerControls"/>
    <ds:schemaRef ds:uri="790d3e70-b8fd-4774-aceb-97547230b962"/>
    <ds:schemaRef ds:uri="4ca9bab2-2aca-4fd9-9657-56a4c58137fc"/>
    <ds:schemaRef ds:uri="c9ea0473-90a1-49dc-ac72-35908f90995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TD_Bank_Key_Line_WIDE</Template>
  <TotalTime>103</TotalTime>
  <Words>855</Words>
  <Application>Microsoft Office PowerPoint</Application>
  <PresentationFormat>Custom</PresentationFormat>
  <Paragraphs>76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Helvetica Neue</vt:lpstr>
      <vt:lpstr>Wingdings</vt:lpstr>
      <vt:lpstr>TD White</vt:lpstr>
      <vt:lpstr>Inflation Impact on Small Business</vt:lpstr>
      <vt:lpstr>Workshop Objectives</vt:lpstr>
      <vt:lpstr>What is Inflation?</vt:lpstr>
      <vt:lpstr>Impact of Inflation on Small Business</vt:lpstr>
      <vt:lpstr>Inflation Impact on Operations</vt:lpstr>
      <vt:lpstr>Tracking Operations is Key</vt:lpstr>
      <vt:lpstr>Banking and Finance considerations</vt:lpstr>
      <vt:lpstr>Tips for dealing with Inflation</vt:lpstr>
      <vt:lpstr>Let's get Digital!</vt:lpstr>
      <vt:lpstr>Additional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Title  right here.</dc:title>
  <dc:creator>Spenard, Christine M (she/her/hers)</dc:creator>
  <cp:lastModifiedBy>Kellar, Kimberly G</cp:lastModifiedBy>
  <cp:revision>6</cp:revision>
  <dcterms:created xsi:type="dcterms:W3CDTF">2024-10-09T16:22:08Z</dcterms:created>
  <dcterms:modified xsi:type="dcterms:W3CDTF">2026-01-26T12:51:55Z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8c63503-0fb3-4712-a32e-7ecb4b7d79e8_Enabled">
    <vt:lpwstr>true</vt:lpwstr>
  </property>
  <property fmtid="{D5CDD505-2E9C-101B-9397-08002B2CF9AE}" pid="3" name="MSIP_Label_88c63503-0fb3-4712-a32e-7ecb4b7d79e8_SetDate">
    <vt:lpwstr>2023-01-11T20:23:30Z</vt:lpwstr>
  </property>
  <property fmtid="{D5CDD505-2E9C-101B-9397-08002B2CF9AE}" pid="4" name="MSIP_Label_88c63503-0fb3-4712-a32e-7ecb4b7d79e8_Method">
    <vt:lpwstr>Standard</vt:lpwstr>
  </property>
  <property fmtid="{D5CDD505-2E9C-101B-9397-08002B2CF9AE}" pid="5" name="MSIP_Label_88c63503-0fb3-4712-a32e-7ecb4b7d79e8_Name">
    <vt:lpwstr>88c63503-0fb3-4712-a32e-7ecb4b7d79e8</vt:lpwstr>
  </property>
  <property fmtid="{D5CDD505-2E9C-101B-9397-08002B2CF9AE}" pid="6" name="MSIP_Label_88c63503-0fb3-4712-a32e-7ecb4b7d79e8_SiteId">
    <vt:lpwstr>d9da684f-2c03-432a-a7b6-ed714ffc7683</vt:lpwstr>
  </property>
  <property fmtid="{D5CDD505-2E9C-101B-9397-08002B2CF9AE}" pid="7" name="MSIP_Label_88c63503-0fb3-4712-a32e-7ecb4b7d79e8_ActionId">
    <vt:lpwstr>2c36107d-f30a-4ab8-bfdd-0000bab56851</vt:lpwstr>
  </property>
  <property fmtid="{D5CDD505-2E9C-101B-9397-08002B2CF9AE}" pid="8" name="MSIP_Label_88c63503-0fb3-4712-a32e-7ecb4b7d79e8_ContentBits">
    <vt:lpwstr>2</vt:lpwstr>
  </property>
  <property fmtid="{D5CDD505-2E9C-101B-9397-08002B2CF9AE}" pid="9" name="ClassificationContentMarkingFooterLocations">
    <vt:lpwstr>TD White:8</vt:lpwstr>
  </property>
  <property fmtid="{D5CDD505-2E9C-101B-9397-08002B2CF9AE}" pid="10" name="ContentTypeId">
    <vt:lpwstr>0x01010036DF8ACB058DF9489700B19236AAD594005D2FE493DDC5D44380044F714A66A476</vt:lpwstr>
  </property>
  <property fmtid="{D5CDD505-2E9C-101B-9397-08002B2CF9AE}" pid="11" name="TaxKeyword">
    <vt:lpwstr/>
  </property>
  <property fmtid="{D5CDD505-2E9C-101B-9397-08002B2CF9AE}" pid="12" name="CandC_Tax_4">
    <vt:lpwstr/>
  </property>
  <property fmtid="{D5CDD505-2E9C-101B-9397-08002B2CF9AE}" pid="13" name="CandC_Tax_5">
    <vt:lpwstr/>
  </property>
  <property fmtid="{D5CDD505-2E9C-101B-9397-08002B2CF9AE}" pid="14" name="Custom_x0020_tags">
    <vt:lpwstr/>
  </property>
  <property fmtid="{D5CDD505-2E9C-101B-9397-08002B2CF9AE}" pid="15" name="CandC_Tax_8">
    <vt:lpwstr/>
  </property>
  <property fmtid="{D5CDD505-2E9C-101B-9397-08002B2CF9AE}" pid="16" name="CandC_Tax_3">
    <vt:lpwstr/>
  </property>
  <property fmtid="{D5CDD505-2E9C-101B-9397-08002B2CF9AE}" pid="17" name="CandC_Tax_6">
    <vt:lpwstr/>
  </property>
  <property fmtid="{D5CDD505-2E9C-101B-9397-08002B2CF9AE}" pid="18" name="CandC_Tax_1">
    <vt:lpwstr/>
  </property>
  <property fmtid="{D5CDD505-2E9C-101B-9397-08002B2CF9AE}" pid="19" name="CandC_Tax_2">
    <vt:lpwstr/>
  </property>
  <property fmtid="{D5CDD505-2E9C-101B-9397-08002B2CF9AE}" pid="20" name="CandC_Tax_7">
    <vt:lpwstr/>
  </property>
  <property fmtid="{D5CDD505-2E9C-101B-9397-08002B2CF9AE}" pid="21" name="Custom tags">
    <vt:lpwstr/>
  </property>
</Properties>
</file>